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notesMasterIdLst>
    <p:notesMasterId r:id="rId25"/>
  </p:notesMasterIdLst>
  <p:handoutMasterIdLst>
    <p:handoutMasterId r:id="rId26"/>
  </p:handoutMasterIdLst>
  <p:sldIdLst>
    <p:sldId id="256" r:id="rId2"/>
    <p:sldId id="293" r:id="rId3"/>
    <p:sldId id="294" r:id="rId4"/>
    <p:sldId id="296" r:id="rId5"/>
    <p:sldId id="292" r:id="rId6"/>
    <p:sldId id="295" r:id="rId7"/>
    <p:sldId id="272" r:id="rId8"/>
    <p:sldId id="273" r:id="rId9"/>
    <p:sldId id="257" r:id="rId10"/>
    <p:sldId id="279" r:id="rId11"/>
    <p:sldId id="258" r:id="rId12"/>
    <p:sldId id="259" r:id="rId13"/>
    <p:sldId id="281" r:id="rId14"/>
    <p:sldId id="260" r:id="rId15"/>
    <p:sldId id="261" r:id="rId16"/>
    <p:sldId id="262" r:id="rId17"/>
    <p:sldId id="263" r:id="rId18"/>
    <p:sldId id="297" r:id="rId19"/>
    <p:sldId id="265" r:id="rId20"/>
    <p:sldId id="290" r:id="rId21"/>
    <p:sldId id="298" r:id="rId22"/>
    <p:sldId id="291" r:id="rId23"/>
    <p:sldId id="299" r:id="rId2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ECFF"/>
    <a:srgbClr val="F7BB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19" autoAdjust="0"/>
    <p:restoredTop sz="94660"/>
  </p:normalViewPr>
  <p:slideViewPr>
    <p:cSldViewPr snapToGrid="0">
      <p:cViewPr>
        <p:scale>
          <a:sx n="100" d="100"/>
          <a:sy n="100" d="100"/>
        </p:scale>
        <p:origin x="-102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5413C5-D9D5-4F18-8801-94389FA8FF7F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CD5947-DF95-4472-B802-237E73DF7F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48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08392-B1E9-4704-8DA4-29D6DD930DE8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25820-77EA-490C-8ADC-9844339D1F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8827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ACBE0-7A3E-491A-9E9F-DC188A90E9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751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ACBE0-7A3E-491A-9E9F-DC188A90E91B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0792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1425"/>
            <a:ext cx="4464050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ACBE0-7A3E-491A-9E9F-DC188A90E9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144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2639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7477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88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725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4422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79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603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9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855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698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D4F20-5EF4-475E-8488-ABFE5D537B90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557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D4F20-5EF4-475E-8488-ABFE5D537B90}" type="datetimeFigureOut">
              <a:rPr lang="en-US" smtClean="0"/>
              <a:t>12/18/2015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965A69-0124-4BE6-AB9B-353ADCB0F4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129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gtldresult.icann.org/application-result/applicationstatus/viewstatus:viewapplicationdetails/1022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2390029"/>
            <a:ext cx="6858000" cy="923090"/>
          </a:xfrm>
        </p:spPr>
        <p:txBody>
          <a:bodyPr>
            <a:noAutofit/>
          </a:bodyPr>
          <a:lstStyle/>
          <a:p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คณะทำงาน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จัดทำร่างรายชื่อ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โดเมน</a:t>
            </a:r>
            <a:r>
              <a:rPr lang="en-US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</a:t>
            </a:r>
            <a:r>
              <a:rPr lang="en-US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Domain Name)</a:t>
            </a: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</a:t>
            </a: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มีความสำคัญต่อประเทศไทย</a:t>
            </a:r>
            <a: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3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ครั้งที่ ๑/๒๕๕๘</a:t>
            </a:r>
            <a:endParaRPr lang="en-US" sz="3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1486" y="4162203"/>
            <a:ext cx="6858000" cy="1378625"/>
          </a:xfrm>
        </p:spPr>
        <p:txBody>
          <a:bodyPr>
            <a:normAutofit fontScale="92500" lnSpcReduction="10000"/>
          </a:bodyPr>
          <a:lstStyle/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ณ ห้องประชุม 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Think Big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ชั้น</a:t>
            </a:r>
            <a:r>
              <a:rPr lang="en-US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๒๐ </a:t>
            </a:r>
            <a:b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/>
            </a:r>
            <a:b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สำนักงานพ</a:t>
            </a:r>
            <a:r>
              <a:rPr lang="th-TH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ั</a:t>
            </a:r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ฒนาธุรกรรมทางอิเล็กทรอนิกส์</a:t>
            </a:r>
          </a:p>
          <a:p>
            <a:r>
              <a:rPr lang="th-TH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กระทรวงเทคโนโลยีสารสนเทศและการสื่อสาร</a:t>
            </a:r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26" name="Picture 2" descr="https://www.etda.or.th/public_downloads/logo_etda-defaul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66" y="5871695"/>
            <a:ext cx="1311301" cy="648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6891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902" y="1069840"/>
            <a:ext cx="5154095" cy="415089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5 Active Key Issues</a:t>
            </a:r>
          </a:p>
          <a:p>
            <a:pPr lvl="1"/>
            <a:r>
              <a:rPr lang="en-US" sz="20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New </a:t>
            </a:r>
            <a:r>
              <a:rPr lang="en-US" sz="2000" b="1" u="sng" dirty="0" err="1">
                <a:latin typeface="TH Sarabun New" panose="020B0500040200020003" pitchFamily="34" charset="-34"/>
                <a:cs typeface="TH Sarabun New" panose="020B0500040200020003" pitchFamily="34" charset="-34"/>
              </a:rPr>
              <a:t>gTLD</a:t>
            </a:r>
            <a:r>
              <a:rPr lang="en-US" sz="20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20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และ </a:t>
            </a:r>
            <a:r>
              <a:rPr lang="en-US" sz="2000" b="1" u="sng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Trademark </a:t>
            </a:r>
            <a:r>
              <a:rPr lang="en-US" sz="2000" b="1" u="sng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Clearinghouse</a:t>
            </a:r>
          </a:p>
          <a:p>
            <a:pPr lvl="1"/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IANA Stewardship Transition</a:t>
            </a:r>
          </a:p>
          <a:p>
            <a:pPr lvl="1"/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Change of </a:t>
            </a:r>
            <a:r>
              <a:rPr lang="en-US" sz="2000" dirty="0" err="1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Whois</a:t>
            </a:r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 Information</a:t>
            </a:r>
          </a:p>
          <a:p>
            <a:pPr lvl="1"/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Focus on Localization</a:t>
            </a:r>
          </a:p>
          <a:p>
            <a:pPr lvl="1"/>
            <a:r>
              <a:rPr lang="en-US" sz="2000" dirty="0" smtClean="0">
                <a:latin typeface="TH Sarabun New" panose="020B0500040200020003" pitchFamily="34" charset="-34"/>
                <a:cs typeface="TH Sarabun New" panose="020B0500040200020003" pitchFamily="34" charset="-34"/>
              </a:rPr>
              <a:t>Public Safety</a:t>
            </a:r>
          </a:p>
          <a:p>
            <a:pPr marL="0" indent="0">
              <a:buNone/>
            </a:pPr>
            <a:endParaRPr lang="en-US" sz="3200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48998" y="288776"/>
            <a:ext cx="8741322" cy="558139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0984" r="72780"/>
          <a:stretch/>
        </p:blipFill>
        <p:spPr>
          <a:xfrm>
            <a:off x="5242794" y="1069840"/>
            <a:ext cx="1489862" cy="1583289"/>
          </a:xfrm>
          <a:prstGeom prst="rect">
            <a:avLst/>
          </a:prstGeom>
        </p:spPr>
      </p:pic>
      <p:pic>
        <p:nvPicPr>
          <p:cNvPr id="7" name="Picture 2" descr="http://s3.amazonaws.com/Supermarket/pictures/380271/IDN_600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2794" y="2783412"/>
            <a:ext cx="3747526" cy="2754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656" y="1224700"/>
            <a:ext cx="1816351" cy="127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90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1547" y="1176539"/>
            <a:ext cx="2782704" cy="3473773"/>
          </a:xfrm>
          <a:prstGeom prst="rect">
            <a:avLst/>
          </a:prstGeom>
        </p:spPr>
      </p:pic>
      <p:sp>
        <p:nvSpPr>
          <p:cNvPr id="26" name="Chevron 25"/>
          <p:cNvSpPr/>
          <p:nvPr/>
        </p:nvSpPr>
        <p:spPr>
          <a:xfrm>
            <a:off x="1990560" y="5168901"/>
            <a:ext cx="4824489" cy="283095"/>
          </a:xfrm>
          <a:prstGeom prst="chevron">
            <a:avLst>
              <a:gd name="adj" fmla="val 2702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marL="76200" algn="ctr">
              <a:lnSpc>
                <a:spcPts val="1785"/>
              </a:lnSpc>
              <a:defRPr/>
            </a:pPr>
            <a:endParaRPr lang="en-US" sz="1600" dirty="0">
              <a:solidFill>
                <a:prstClr val="white"/>
              </a:solidFill>
              <a:latin typeface="Source Sans Pro"/>
              <a:cs typeface="Source Sans Pro"/>
            </a:endParaRPr>
          </a:p>
        </p:txBody>
      </p:sp>
      <p:sp>
        <p:nvSpPr>
          <p:cNvPr id="25" name="Chevron 24"/>
          <p:cNvSpPr/>
          <p:nvPr/>
        </p:nvSpPr>
        <p:spPr>
          <a:xfrm>
            <a:off x="1990459" y="4829410"/>
            <a:ext cx="4842729" cy="280158"/>
          </a:xfrm>
          <a:prstGeom prst="chevron">
            <a:avLst>
              <a:gd name="adj" fmla="val 2702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marL="76200" algn="ctr">
              <a:lnSpc>
                <a:spcPts val="1785"/>
              </a:lnSpc>
              <a:defRPr/>
            </a:pPr>
            <a:endParaRPr lang="en-US" sz="1600" dirty="0">
              <a:solidFill>
                <a:prstClr val="white"/>
              </a:solidFill>
              <a:latin typeface="Source Sans Pro"/>
              <a:cs typeface="Source Sans Pro"/>
            </a:endParaRPr>
          </a:p>
        </p:txBody>
      </p:sp>
      <p:sp>
        <p:nvSpPr>
          <p:cNvPr id="23" name="Chevron 22"/>
          <p:cNvSpPr/>
          <p:nvPr/>
        </p:nvSpPr>
        <p:spPr>
          <a:xfrm>
            <a:off x="1979908" y="4489367"/>
            <a:ext cx="4837116" cy="291497"/>
          </a:xfrm>
          <a:prstGeom prst="chevron">
            <a:avLst>
              <a:gd name="adj" fmla="val 2702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marL="76200" algn="ctr">
              <a:lnSpc>
                <a:spcPts val="1785"/>
              </a:lnSpc>
              <a:defRPr/>
            </a:pPr>
            <a:endParaRPr lang="en-US" sz="1600" dirty="0">
              <a:solidFill>
                <a:prstClr val="white"/>
              </a:solidFill>
              <a:latin typeface="Source Sans Pro"/>
              <a:cs typeface="Source Sans Pro"/>
            </a:endParaRPr>
          </a:p>
        </p:txBody>
      </p:sp>
      <p:sp>
        <p:nvSpPr>
          <p:cNvPr id="22" name="Chevron 21"/>
          <p:cNvSpPr/>
          <p:nvPr/>
        </p:nvSpPr>
        <p:spPr>
          <a:xfrm>
            <a:off x="1979910" y="4174465"/>
            <a:ext cx="4837116" cy="280878"/>
          </a:xfrm>
          <a:prstGeom prst="chevron">
            <a:avLst>
              <a:gd name="adj" fmla="val 2702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marL="76200" algn="ctr">
              <a:lnSpc>
                <a:spcPts val="1785"/>
              </a:lnSpc>
              <a:defRPr/>
            </a:pPr>
            <a:endParaRPr lang="en-US" sz="1600" dirty="0">
              <a:solidFill>
                <a:prstClr val="white"/>
              </a:solidFill>
              <a:latin typeface="Source Sans Pro"/>
              <a:cs typeface="Source Sans Pro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77827" y="140261"/>
            <a:ext cx="8776167" cy="724599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marL="130969" indent="-40481"/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ความเปลี่ยนแปลงของโลกอินเทอร์เน็ตที่สำคัญในปี ค.ศ. ๒๐๑๒-๒๐๑๕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IANA 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Stewardship Transition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นโยบายด้านชื่อโดเมนของประเทศไทย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D6387-295A-495A-8906-9F7F12647AC9}" type="slidenum">
              <a:rPr lang="en-US" smtClean="0"/>
              <a:t>11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77827" y="938920"/>
            <a:ext cx="592372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th-TH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๒๔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มีนาคม ๒๕๕๗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รัฐบาลสหรัฐอเมริกาได้ออกแถลงการณ์ว่าจะยุติการควบคุม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Internet Assigned Numbers Authority (IANA)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และมอบอำนาจการควบคุมนั้นให้แก่ประชาคมอินเทอร์เน็ต </a:t>
            </a:r>
          </a:p>
          <a:p>
            <a:pPr marL="257175" indent="-126206"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Internet Assigned Numbers Authority (IANA)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เป็นองค์กรที่ทำหน้าที่จัดสรรทรัพยากรบนอินเทอร์เน็ตมีหน้าที่หลัก ๓ เรื่อง ได้แก่ ชื่อโดเมน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www.icann.org)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หมายเลขไอพี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ทั้ง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IPv4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เช่น192.0.32.7 และ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IPv6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เช่น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2620:0:2d0:200::7)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และการเรียกใช้งานโปรโตคอลเช่น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(http, https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  <a:p>
            <a:pPr marL="257175" indent="-126206">
              <a:buFont typeface="Arial" panose="020B0604020202020204" pitchFamily="34" charset="0"/>
              <a:buChar char="•"/>
            </a:pPr>
            <a:r>
              <a:rPr lang="th-TH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การควบคุมในปัจจุบัน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เป็นไปในลักษณะสัญญาระหว่าง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NTIA (</a:t>
            </a:r>
            <a:r>
              <a:rPr lang="fr-FR" dirty="0">
                <a:latin typeface="TH SarabunPSK" panose="020B0500040200020003" pitchFamily="34" charset="-34"/>
                <a:cs typeface="TH SarabunPSK" panose="020B0500040200020003" pitchFamily="34" charset="-34"/>
              </a:rPr>
              <a:t>National Telecommunications &amp; Information Administration (USA))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กับ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IANA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ซึ่งสัญญานี้จะหมดลงในเดือน กันยายน ๒๕๕๘ และ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NTIA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จะไม่ต่อสัญญาอีก</a:t>
            </a:r>
          </a:p>
          <a:p>
            <a:pPr marL="257175" indent="-126206">
              <a:buFont typeface="Arial" panose="020B0604020202020204" pitchFamily="34" charset="0"/>
              <a:buChar char="•"/>
            </a:pPr>
            <a:r>
              <a:rPr lang="th-TH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หลักการการส่งมอบการควบคุม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ซึ่งกำหนดโดย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NTIA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ได้แก่ 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9" name="Chevron 8"/>
          <p:cNvSpPr/>
          <p:nvPr/>
        </p:nvSpPr>
        <p:spPr>
          <a:xfrm>
            <a:off x="1555295" y="4170592"/>
            <a:ext cx="420336" cy="284752"/>
          </a:xfrm>
          <a:prstGeom prst="chevron">
            <a:avLst>
              <a:gd name="adj" fmla="val 27026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marL="76200" algn="ctr">
              <a:lnSpc>
                <a:spcPts val="1785"/>
              </a:lnSpc>
              <a:defRPr/>
            </a:pPr>
            <a:endParaRPr lang="en-US" sz="2000" dirty="0">
              <a:solidFill>
                <a:prstClr val="white"/>
              </a:solidFill>
              <a:latin typeface="Source Sans Pro"/>
              <a:cs typeface="Source Sans Pro"/>
            </a:endParaRPr>
          </a:p>
        </p:txBody>
      </p:sp>
      <p:pic>
        <p:nvPicPr>
          <p:cNvPr id="10" name="Picture 29" descr="Supp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376" y="4187661"/>
            <a:ext cx="227049" cy="286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hevron 10"/>
          <p:cNvSpPr/>
          <p:nvPr/>
        </p:nvSpPr>
        <p:spPr>
          <a:xfrm>
            <a:off x="1555295" y="4497114"/>
            <a:ext cx="420336" cy="283750"/>
          </a:xfrm>
          <a:prstGeom prst="chevron">
            <a:avLst>
              <a:gd name="adj" fmla="val 27026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marL="76200" algn="ctr">
              <a:lnSpc>
                <a:spcPts val="1785"/>
              </a:lnSpc>
              <a:defRPr/>
            </a:pPr>
            <a:endParaRPr lang="en-US" sz="2000" dirty="0">
              <a:solidFill>
                <a:prstClr val="white"/>
              </a:solidFill>
              <a:latin typeface="Source Sans Pro"/>
              <a:cs typeface="Source Sans Pro"/>
            </a:endParaRPr>
          </a:p>
        </p:txBody>
      </p:sp>
      <p:pic>
        <p:nvPicPr>
          <p:cNvPr id="12" name="Picture 31" descr="Lock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6778" y="4526206"/>
            <a:ext cx="167966" cy="211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Chevron 12"/>
          <p:cNvSpPr/>
          <p:nvPr/>
        </p:nvSpPr>
        <p:spPr>
          <a:xfrm>
            <a:off x="1555295" y="4825819"/>
            <a:ext cx="420336" cy="283750"/>
          </a:xfrm>
          <a:prstGeom prst="chevron">
            <a:avLst>
              <a:gd name="adj" fmla="val 27026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marL="76200" algn="ctr">
              <a:lnSpc>
                <a:spcPts val="1785"/>
              </a:lnSpc>
              <a:defRPr/>
            </a:pPr>
            <a:endParaRPr lang="en-US" sz="2000" dirty="0">
              <a:solidFill>
                <a:prstClr val="white"/>
              </a:solidFill>
              <a:latin typeface="Source Sans Pro"/>
              <a:cs typeface="Source Sans Pro"/>
            </a:endParaRPr>
          </a:p>
        </p:txBody>
      </p:sp>
      <p:pic>
        <p:nvPicPr>
          <p:cNvPr id="14" name="Picture 35" descr="IANA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3440" y="4834620"/>
            <a:ext cx="201728" cy="253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hevron 14"/>
          <p:cNvSpPr/>
          <p:nvPr/>
        </p:nvSpPr>
        <p:spPr>
          <a:xfrm>
            <a:off x="1555295" y="5168247"/>
            <a:ext cx="420336" cy="283750"/>
          </a:xfrm>
          <a:prstGeom prst="chevron">
            <a:avLst>
              <a:gd name="adj" fmla="val 27026"/>
            </a:avLst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5" tIns="25718" rIns="51435" bIns="25718" anchor="ctr"/>
          <a:lstStyle/>
          <a:p>
            <a:pPr marL="76200" algn="ctr">
              <a:lnSpc>
                <a:spcPts val="1785"/>
              </a:lnSpc>
              <a:defRPr/>
            </a:pPr>
            <a:endParaRPr lang="en-US" sz="2000" dirty="0">
              <a:solidFill>
                <a:prstClr val="white"/>
              </a:solidFill>
              <a:latin typeface="Source Sans Pro"/>
              <a:cs typeface="Source Sans Pro"/>
            </a:endParaRPr>
          </a:p>
        </p:txBody>
      </p:sp>
      <p:pic>
        <p:nvPicPr>
          <p:cNvPr id="16" name="Picture 39" descr="Open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541" y="5196739"/>
            <a:ext cx="171342" cy="215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1948356" y="4167934"/>
            <a:ext cx="49267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0969"/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สนับสนุนการดำเนินการแบบ </a:t>
            </a:r>
            <a:r>
              <a:rPr lang="en-US" sz="1600" b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multistakeholder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951380" y="4487707"/>
            <a:ext cx="492373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0969"/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คงความมั่นคงปลอดภัยและความสามารถในการทำงานอย่างต่อเนื่องของ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DNS*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48357" y="4849121"/>
            <a:ext cx="51516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0969"/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ดำเนินการได้ตามความคาดหวังของผู้บริโภคและผู้ที่เกี่ยวข้องกับบริการของ </a:t>
            </a:r>
            <a:r>
              <a:rPr lang="en-US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IANA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933070" y="5173852"/>
            <a:ext cx="4803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0969"/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ดำรงไว้ซึ่งความเปิดกว้างของอินเทอร์เน็ต</a:t>
            </a:r>
            <a:endParaRPr lang="en-US" sz="16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15020" y="6213817"/>
            <a:ext cx="65659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0969"/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*DNS = Domain Name Server </a:t>
            </a:r>
            <a:r>
              <a:rPr lang="th-TH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หรือเครื่องแม่ข่ายที่ทำหน้าที่จับคู่หมายเลขไอพีและชื่อโดเมน เป็นโครงสร้างพื้นฐานสำคัญในการเข้าถึงเว็บไซต์บนอินเทอร์เน็ต</a:t>
            </a:r>
            <a:endParaRPr lang="en-US" sz="1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177826" y="5596472"/>
            <a:ext cx="83375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0969"/>
            <a:r>
              <a:rPr lang="th-TH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หมายเหตุ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NTIA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ได้ระบุไว้ด้วยว่าจะไม่ยอมรับข้อเสนอที่จะให้องค์กรรัฐ หรือแม้แต่องค์กรนานาชาติที่เป็นภาครัฐเป็นผู้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ควบคุม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UN (United Nation),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ITU (International Telecommunication Union)</a:t>
            </a:r>
          </a:p>
        </p:txBody>
      </p:sp>
    </p:spTree>
    <p:extLst>
      <p:ext uri="{BB962C8B-B14F-4D97-AF65-F5344CB8AC3E}">
        <p14:creationId xmlns:p14="http://schemas.microsoft.com/office/powerpoint/2010/main" val="174321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4159449" y="3517217"/>
            <a:ext cx="1732654" cy="263736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7" name="Rounded Rectangle 16"/>
          <p:cNvSpPr/>
          <p:nvPr/>
        </p:nvSpPr>
        <p:spPr>
          <a:xfrm>
            <a:off x="4173662" y="4512139"/>
            <a:ext cx="1718441" cy="30777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18" name="Rounded Rectangle 17"/>
          <p:cNvSpPr/>
          <p:nvPr/>
        </p:nvSpPr>
        <p:spPr>
          <a:xfrm>
            <a:off x="4159449" y="5603096"/>
            <a:ext cx="1732654" cy="250818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6" name="Rounded Rectangle 5"/>
          <p:cNvSpPr/>
          <p:nvPr/>
        </p:nvSpPr>
        <p:spPr>
          <a:xfrm>
            <a:off x="786513" y="3486603"/>
            <a:ext cx="1633487" cy="29562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99854" y="133081"/>
            <a:ext cx="8119751" cy="724599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marL="130969" indent="-40481"/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ความเปลี่ยนแปลงของโลกอินเทอร์เน็ตที่สำคัญในปี ค.ศ. ๒๐๑๒-</a:t>
            </a:r>
            <a:r>
              <a:rPr lang="th-TH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๒๐๑๕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Change 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of </a:t>
            </a:r>
            <a:r>
              <a:rPr lang="en-US" sz="21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Whois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Information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นโยบายด้านชื่อโดเมนของประเทศไทย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D6387-295A-495A-8906-9F7F12647AC9}" type="slidenum">
              <a:rPr lang="en-US" smtClean="0"/>
              <a:t>12</a:t>
            </a:fld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299854" y="976961"/>
            <a:ext cx="808046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en-US" sz="2000" b="1" i="1" dirty="0" err="1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Whois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คือทะเบียนที่บอกข้อมูลของผู้ถือครองชื่อโดเมน เป็นฐานข้อมูลสำคัญที่จะเชื่อมโยงบุคคลเข้ากับชื่อโดเมน เช่น เมื่อมีเหตุภัยพิบัติ อาจจะมีผู้ไม่ประสงค์ดีซื้อชื่อโดเมน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donatenepal.com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ขึ้นมาเพื่อเป็นเว็บไซต์หลอกลวงให้คนบริจาคเงิน  เมื่อปัจจุบันเว็บไซต์เป็นช่องทางสำคัญในการติดต่อสื่อสาร ทำอย่างไรจะทำให้ข้อมูลใน </a:t>
            </a:r>
            <a:r>
              <a:rPr lang="en-US" sz="20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whois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ทั้งขณะที่ขอจดทะเบียนและระหว่างการใช้งานถูกต้องอยู่เสมอจึงเป็นประเด็นที่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ICANN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ให้ความสำคัญ</a:t>
            </a:r>
          </a:p>
          <a:p>
            <a:pPr marL="257175" indent="-126206">
              <a:buFont typeface="Arial" panose="020B0604020202020204" pitchFamily="34" charset="0"/>
              <a:buChar char="•"/>
            </a:pPr>
            <a:r>
              <a:rPr lang="th-TH" sz="20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ในปี ค.ศ. ๒๐๑๒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คณะกรรมการบริหาร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ICANN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ได้ออกนโยบายให้ปรับปรุงความถูกต้องของข้อมูล </a:t>
            </a:r>
            <a:r>
              <a:rPr lang="en-US" sz="20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Whois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เพื่อความมั่นคงปลอดภัยอินเทอร์เน็ต และลดโอกาสที่จะสร้างเว็บไซต์หลอกลวง จึงได้เกิดคณะทำงานในหลายมิติและหลายคณะทำงาน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*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ดังนี้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8419" y="3495271"/>
            <a:ext cx="17604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Implementation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18419" y="6382922"/>
            <a:ext cx="22846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*detail of timeline in backup slide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8671" y="3808857"/>
            <a:ext cx="3031331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WHOIS Accuracy/GAC Safeguard Advice on WHOIS Verification and Checks</a:t>
            </a:r>
          </a:p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WHOIS Conflicts with National Privacy Laws</a:t>
            </a:r>
          </a:p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Implementation of Think WHOIS – Consistent Labeling and Display</a:t>
            </a:r>
          </a:p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Cross-Field Address Data Validation Requirement</a:t>
            </a:r>
          </a:p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Review of RAA WHOIS Accuracy Program Specification</a:t>
            </a:r>
          </a:p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Internationalized Registration Data (IRD)</a:t>
            </a:r>
          </a:p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WHOIS Website Improvements</a:t>
            </a:r>
          </a:p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 </a:t>
            </a: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gTLD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WHOIS Implementation Clarification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70611" y="3517217"/>
            <a:ext cx="76655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Technical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0611" y="3851016"/>
            <a:ext cx="368167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WEIRDS IETF Protocol Development</a:t>
            </a:r>
            <a:r>
              <a:rPr lang="th-TH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Web Extensible Internet Registration Data Service</a:t>
            </a:r>
            <a:r>
              <a:rPr lang="th-TH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Open Source RDAP Restful WHOIS </a:t>
            </a:r>
            <a:endParaRPr lang="th-TH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59449" y="4533418"/>
            <a:ext cx="140455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Policy Development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59449" y="4830658"/>
            <a:ext cx="422825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gTLD</a:t>
            </a: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Directory Services Expert Working Group Report</a:t>
            </a:r>
            <a:endParaRPr lang="th-TH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Privacy/Proxy Service Provider Accreditation Issues</a:t>
            </a:r>
          </a:p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GNSO PDP Working Group on Translation &amp; Transliteration of Contact Information</a:t>
            </a:r>
            <a:endParaRPr lang="th-TH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14313" indent="-128588">
              <a:buFont typeface="Wingdings" panose="05000000000000000000" pitchFamily="2" charset="2"/>
              <a:buChar char="§"/>
            </a:pPr>
            <a:endParaRPr lang="en-US" sz="11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81046" y="5570587"/>
            <a:ext cx="10278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Policy Review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86666" y="5864706"/>
            <a:ext cx="295466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128588">
              <a:buFont typeface="Wingdings" panose="05000000000000000000" pitchFamily="2" charset="2"/>
              <a:buChar char="§"/>
            </a:pPr>
            <a:r>
              <a:rPr lang="en-US" sz="11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WHOIS Review Team 2</a:t>
            </a:r>
          </a:p>
        </p:txBody>
      </p:sp>
    </p:spTree>
    <p:extLst>
      <p:ext uri="{BB962C8B-B14F-4D97-AF65-F5344CB8AC3E}">
        <p14:creationId xmlns:p14="http://schemas.microsoft.com/office/powerpoint/2010/main" val="594145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ight Arrow 18"/>
          <p:cNvSpPr/>
          <p:nvPr/>
        </p:nvSpPr>
        <p:spPr>
          <a:xfrm>
            <a:off x="3722659" y="6166435"/>
            <a:ext cx="1233473" cy="528848"/>
          </a:xfrm>
          <a:prstGeom prst="rightArrow">
            <a:avLst>
              <a:gd name="adj1" fmla="val 75883"/>
              <a:gd name="adj2" fmla="val 4647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16" name="Right Arrow 15"/>
          <p:cNvSpPr/>
          <p:nvPr/>
        </p:nvSpPr>
        <p:spPr>
          <a:xfrm rot="10800000">
            <a:off x="3640861" y="4816598"/>
            <a:ext cx="1233473" cy="697795"/>
          </a:xfrm>
          <a:prstGeom prst="rightArrow">
            <a:avLst>
              <a:gd name="adj1" fmla="val 75883"/>
              <a:gd name="adj2" fmla="val 4647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00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87696" y="201832"/>
            <a:ext cx="8345382" cy="738302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marL="130969" indent="-40481"/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ประเด็นที่เกี่ยวข้องกับการใช้ภาษาไทยใน</a:t>
            </a:r>
            <a:r>
              <a:rPr lang="th-TH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อินเทอร์เน็ต</a:t>
            </a:r>
            <a:br>
              <a:rPr lang="th-TH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Focus on Localization</a:t>
            </a:r>
            <a:endParaRPr lang="en-US" sz="21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D6387-295A-495A-8906-9F7F12647AC9}" type="slidenum">
              <a:rPr lang="en-US" smtClean="0"/>
              <a:t>13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285751" y="1123567"/>
            <a:ext cx="617219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168275">
              <a:buFont typeface="Arial" panose="020B0604020202020204" pitchFamily="34" charset="0"/>
              <a:buChar char="•"/>
              <a:defRPr sz="2400" b="1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th-TH" sz="2000" dirty="0"/>
              <a:t>การใช้ภาษาท้องถิ่นเพื่อลดความเหลื่อมล้ำทางดิจิทัล (</a:t>
            </a:r>
            <a:r>
              <a:rPr lang="en-US" sz="2000" dirty="0"/>
              <a:t>Digital Gap)</a:t>
            </a:r>
          </a:p>
        </p:txBody>
      </p:sp>
      <p:sp>
        <p:nvSpPr>
          <p:cNvPr id="2" name="Rectangle 1"/>
          <p:cNvSpPr/>
          <p:nvPr/>
        </p:nvSpPr>
        <p:spPr>
          <a:xfrm>
            <a:off x="436748" y="1515158"/>
            <a:ext cx="79273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0969" indent="-130969">
              <a:buSzPct val="60000"/>
              <a:buFont typeface="Wingdings" panose="05000000000000000000" pitchFamily="2" charset="2"/>
              <a:buChar char="Ø"/>
            </a:pP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ปัจจุบันประเทศไทยมีประชากรราว ๗๐ ล้านคน แต่จากผลสำรวจ สถิติผู้ใช้อินเทอร์เน็ตมีจำนวน น้อยกว่า ๓๐ ล้านคน หรือกล่าวได้ว่าประชากรกว่า</a:t>
            </a:r>
            <a:r>
              <a:rPr lang="th-TH" sz="2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ร้อยละ ๕๐ ยังเข้าไม่ถึงอินเทอร์เน็ต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ซึ่งปัจจัยหนึ่งที่เป็นกำแพงในการเข้าสู่อินเทอร์เน็ตคือการไม่รู้ภาษาอังกฤษ ซึ่งเป็นปัญหาที่คล้ายกันกับหลายประเทศทั่วโลก เช่นจีน เกาหลี อินเดีย และประเทศแถบตะวันออกกลาง ที่มิได้ใช้ภาษาละตินเป็นภาษาหลักของประเทศ ซึ่งรวมเป็นประชากรส่วนใหญ่ของ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โลก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30969" indent="-130969">
              <a:buSzPct val="60000"/>
              <a:buFont typeface="Wingdings" panose="05000000000000000000" pitchFamily="2" charset="2"/>
              <a:buChar char="Ø"/>
            </a:pP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ประชาคมอินเทอร์เน็ตจึงแก้ปัญหาการแบ่งแยกด้านเทคโนโลยีซึ่งสาเหตุมาจากความไม่รู้ภาษาอังกฤษ ด้วยการใช้ภาษาท้องถิ่นในอินเทอร์เน็ต ไม่ว่าจะเป็นการใช้ชื่อโดเมนหรือชื่ออีเมล ให้สามารถสื่อสารกับกลุ่มเป้าหมายที่เป็นคนท้องถิ่นได้โดยตรง แก้ปัญหาในการสื่อสารโดยการทับศัพท์เป็นภาษาอังกฤษ ง่ายต่อการจดจำชื่อเว็บไซต์ของกลุ่มเป้าหมาย และลดความสับสน </a:t>
            </a:r>
            <a:endParaRPr lang="en-US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1547" y="4875204"/>
            <a:ext cx="2288811" cy="1678701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476268" y="4409876"/>
            <a:ext cx="232691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60000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www.mof.or.th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8937" y="4843044"/>
            <a:ext cx="2211200" cy="1678701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5058937" y="4419297"/>
            <a:ext cx="22852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60000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www.mof.go.th</a:t>
            </a:r>
          </a:p>
        </p:txBody>
      </p:sp>
      <p:pic>
        <p:nvPicPr>
          <p:cNvPr id="1026" name="Picture 2" descr="http://365psd.com/images/premium/thumbs/177/old-man-in-a-suit-to-use-the-mobile-phone-81976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5073" y="5434364"/>
            <a:ext cx="906109" cy="718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3814962" y="4879490"/>
            <a:ext cx="114117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h-TH" sz="1400" b="1" dirty="0">
                <a:ea typeface="Cordia New" panose="020B0304020202020204" pitchFamily="34" charset="-34"/>
                <a:cs typeface="TH SarabunPSK" panose="020B0500040200020003" pitchFamily="34" charset="-34"/>
              </a:rPr>
              <a:t>องค์การตลาดเพื่อการเกษตร (อ.ต.ก) </a:t>
            </a:r>
            <a:endParaRPr lang="en-US" sz="1400" b="1" dirty="0"/>
          </a:p>
        </p:txBody>
      </p:sp>
      <p:sp>
        <p:nvSpPr>
          <p:cNvPr id="10" name="Rectangle 9"/>
          <p:cNvSpPr/>
          <p:nvPr/>
        </p:nvSpPr>
        <p:spPr>
          <a:xfrm>
            <a:off x="3782587" y="6244746"/>
            <a:ext cx="10310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h-TH" sz="1400" b="1" dirty="0">
                <a:ea typeface="Cordia New" panose="020B0304020202020204" pitchFamily="34" charset="-34"/>
                <a:cs typeface="TH SarabunPSK" panose="020B0500040200020003" pitchFamily="34" charset="-34"/>
              </a:rPr>
              <a:t>กระทรวงการคลัง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0302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301109" y="6286241"/>
            <a:ext cx="2381036" cy="273844"/>
          </a:xfrm>
        </p:spPr>
        <p:txBody>
          <a:bodyPr/>
          <a:lstStyle/>
          <a:p>
            <a:r>
              <a:rPr lang="th-TH" dirty="0" smtClean="0"/>
              <a:t>นโยบายด้านชื่อโดเมนของประเทศไทย</a:t>
            </a:r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D6387-295A-495A-8906-9F7F12647AC9}" type="slidenum">
              <a:rPr lang="en-US" smtClean="0"/>
              <a:t>14</a:t>
            </a:fld>
            <a:endParaRPr lang="en-US" dirty="0"/>
          </a:p>
        </p:txBody>
      </p:sp>
      <p:sp>
        <p:nvSpPr>
          <p:cNvPr id="25" name="TextBox 24"/>
          <p:cNvSpPr txBox="1"/>
          <p:nvPr/>
        </p:nvSpPr>
        <p:spPr>
          <a:xfrm>
            <a:off x="215010" y="1174699"/>
            <a:ext cx="617219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168275">
              <a:buFont typeface="Arial" panose="020B0604020202020204" pitchFamily="34" charset="0"/>
              <a:buChar char="•"/>
              <a:defRPr sz="2400" b="1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th-TH" dirty="0"/>
              <a:t>ประเด็นทางเทคนิคที่ต้องดำเนินการ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719" y="3550707"/>
            <a:ext cx="3915490" cy="937881"/>
          </a:xfrm>
          <a:prstGeom prst="rect">
            <a:avLst/>
          </a:prstGeom>
        </p:spPr>
      </p:pic>
      <p:sp>
        <p:nvSpPr>
          <p:cNvPr id="14" name="Title 1"/>
          <p:cNvSpPr txBox="1">
            <a:spLocks/>
          </p:cNvSpPr>
          <p:nvPr/>
        </p:nvSpPr>
        <p:spPr>
          <a:xfrm>
            <a:off x="292432" y="242559"/>
            <a:ext cx="8416634" cy="80848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ประเด็นที่เกี่ยวข้องกับการใช้ภาษาไทยในอินเทอร์เน็ต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(</a:t>
            </a:r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ต่อ</a:t>
            </a:r>
            <a:r>
              <a:rPr lang="th-TH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lang="en-US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Focus on Localization</a:t>
            </a:r>
            <a:endParaRPr lang="en-US" sz="21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26140" y="1818851"/>
            <a:ext cx="765137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0969" indent="-130969">
              <a:buSzPct val="60000"/>
              <a:buFont typeface="Wingdings" panose="05000000000000000000" pitchFamily="2" charset="2"/>
              <a:buChar char="Ø"/>
            </a:pP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จัดทำกฎมาตรฐานต่างๆ ในการจัดการกับภาษาไทย เช่น ควรจะยอมให้พิมพ์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‘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สระอำ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’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ก่อนพยัญชนะหรือไม่ แสดงผลอย่างไร (ในปัจจุบันยังไม่มีการกำหนดเป็นมาตรฐาน โทรศัพท์มือถือแต่ละรุ่นจึงอาจแสดงไม่เหมือนกัน)  รวมถึงการกำหนดวิธีการเพื่อป้องกันความพยายาม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phishing 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ในกรณีที่ ตัวอักษรนั้นพ้องรูป เช่น ล ลิง ของอักษรไทย และ ตัว ล. ของ อักษรลาว มองด้วยตาจะเข้าใจได้ว่าเหมือนกัน แต่คอมพิวเตอร์จะเข้าใจรหัสที่แตกต่างกัน จึงจำเป็นต้องมีฉลากระบุภาษาของสิ่งที่แสดงนั้นหรือ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Label Generation Rule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LGR) </a:t>
            </a:r>
            <a:endParaRPr lang="th-TH" sz="20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26140" y="4680168"/>
            <a:ext cx="76513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130969" indent="-130969">
              <a:buSzPct val="60000"/>
              <a:buFont typeface="Wingdings" panose="05000000000000000000" pitchFamily="2" charset="2"/>
              <a:buChar char="Ø"/>
              <a:defRPr sz="2000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th-TH" dirty="0"/>
              <a:t>เข้าร่วมคณะทำงาน “</a:t>
            </a:r>
            <a:r>
              <a:rPr lang="en-US" dirty="0"/>
              <a:t>Universal Acceptance Working Group</a:t>
            </a:r>
            <a:r>
              <a:rPr lang="th-TH" dirty="0"/>
              <a:t>” ของ </a:t>
            </a:r>
            <a:r>
              <a:rPr lang="en-US" dirty="0"/>
              <a:t>ICANN</a:t>
            </a:r>
            <a:r>
              <a:rPr lang="th-TH" dirty="0"/>
              <a:t> ซึ่งทำหน้าที่ดำเนินการให้แน่ใจได้ว่า </a:t>
            </a:r>
            <a:r>
              <a:rPr lang="en-US" dirty="0"/>
              <a:t>Application </a:t>
            </a:r>
            <a:r>
              <a:rPr lang="th-TH" dirty="0"/>
              <a:t>ต่างๆ ในโครงสร้างของอินเทอรเน็ต เช่น </a:t>
            </a:r>
            <a:r>
              <a:rPr lang="en-US" dirty="0"/>
              <a:t>DNS, Email System </a:t>
            </a:r>
            <a:r>
              <a:rPr lang="th-TH" dirty="0"/>
              <a:t> รองรับชื่อโดเมนในภาษาไทย เช่น </a:t>
            </a:r>
            <a:r>
              <a:rPr lang="en-US" dirty="0"/>
              <a:t>Gmail, Microsoft Exchange </a:t>
            </a:r>
            <a:r>
              <a:rPr lang="th-TH" dirty="0"/>
              <a:t>เป็นต้น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7199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72308" y="252501"/>
            <a:ext cx="8143042" cy="724599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marL="130969" indent="-40481"/>
            <a:r>
              <a:rPr lang="th-TH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</a:t>
            </a:r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เปลี่ยนแปลงของโลกอินเทอร์เน็ตที่สำคัญในปี ค.ศ. ๒๐๑๒-๒๐๑๕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</a:t>
            </a:r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กำหนดมาตรการ “ปิด” ชื่อโดเมนที่มีปัญหา</a:t>
            </a:r>
            <a:endParaRPr lang="en-US" sz="21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นโยบายด้านชื่อโดเมนของประเทศไทย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D6387-295A-495A-8906-9F7F12647AC9}" type="slidenum">
              <a:rPr lang="en-US" smtClean="0"/>
              <a:t>15</a:t>
            </a:fld>
            <a:endParaRPr lang="en-US" dirty="0"/>
          </a:p>
        </p:txBody>
      </p:sp>
      <p:sp>
        <p:nvSpPr>
          <p:cNvPr id="38" name="TextBox 37"/>
          <p:cNvSpPr txBox="1"/>
          <p:nvPr/>
        </p:nvSpPr>
        <p:spPr>
          <a:xfrm>
            <a:off x="372308" y="1147094"/>
            <a:ext cx="77349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th-TH" sz="20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ปัญหาของอินเทอร์เน็ต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ปัจจุบันสิ่งที่ก่อให้เกิดปัญหาในอินเทอร์เน็ตมีการจัดกลุ่มเป็น ๔ กลุ่มหลักได้แก่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Spam Mail, Phishing, Malware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0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BotNet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ซึ่ง อีเมลเป็นหนึ่งในช่องทางการนำภัยคุกคามเหล่านี้มาสู่ผู้ใช้งาน และชื่อโดเมนเป็นองค์ประกอบสำคัญของที่อยู่อีเมล ชื่อโดเมนเหล่านี้จึงถือเป็นชื่อโดเมนที่มีปัญหา (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Abused Domain Name) </a:t>
            </a:r>
          </a:p>
        </p:txBody>
      </p:sp>
      <p:grpSp>
        <p:nvGrpSpPr>
          <p:cNvPr id="39" name="Group 13"/>
          <p:cNvGrpSpPr>
            <a:grpSpLocks/>
          </p:cNvGrpSpPr>
          <p:nvPr/>
        </p:nvGrpSpPr>
        <p:grpSpPr bwMode="auto">
          <a:xfrm>
            <a:off x="1417633" y="2511240"/>
            <a:ext cx="3310363" cy="1337407"/>
            <a:chOff x="230188" y="2950587"/>
            <a:chExt cx="8402637" cy="3412113"/>
          </a:xfrm>
        </p:grpSpPr>
        <p:sp>
          <p:nvSpPr>
            <p:cNvPr id="40" name="Rectangle 39"/>
            <p:cNvSpPr/>
            <p:nvPr/>
          </p:nvSpPr>
          <p:spPr>
            <a:xfrm>
              <a:off x="1745276" y="2950587"/>
              <a:ext cx="5653459" cy="86374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en-US" sz="1600" b="1" dirty="0">
                  <a:ln w="12700">
                    <a:solidFill>
                      <a:srgbClr val="FF0000"/>
                    </a:solidFill>
                    <a:prstDash val="solid"/>
                  </a:ln>
                  <a:solidFill>
                    <a:srgbClr val="800000"/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Arial" charset="0"/>
                  <a:ea typeface="ＭＳ Ｐゴシック" charset="0"/>
                  <a:cs typeface="ＭＳ Ｐゴシック" charset="0"/>
                </a:rPr>
                <a:t>Domain Name Abuse</a:t>
              </a:r>
            </a:p>
          </p:txBody>
        </p:sp>
        <p:cxnSp>
          <p:nvCxnSpPr>
            <p:cNvPr id="41" name="Straight Arrow Connector 40"/>
            <p:cNvCxnSpPr>
              <a:cxnSpLocks noChangeShapeType="1"/>
            </p:cNvCxnSpPr>
            <p:nvPr/>
          </p:nvCxnSpPr>
          <p:spPr bwMode="auto">
            <a:xfrm flipH="1">
              <a:off x="1613179" y="3534456"/>
              <a:ext cx="2958831" cy="1026947"/>
            </a:xfrm>
            <a:prstGeom prst="straightConnector1">
              <a:avLst/>
            </a:prstGeom>
            <a:noFill/>
            <a:ln w="25400">
              <a:solidFill>
                <a:srgbClr val="000709"/>
              </a:solidFill>
              <a:prstDash val="sysDash"/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Straight Arrow Connector 41"/>
            <p:cNvCxnSpPr>
              <a:cxnSpLocks noChangeShapeType="1"/>
            </p:cNvCxnSpPr>
            <p:nvPr/>
          </p:nvCxnSpPr>
          <p:spPr bwMode="auto">
            <a:xfrm>
              <a:off x="4572010" y="3534456"/>
              <a:ext cx="3184737" cy="1039369"/>
            </a:xfrm>
            <a:prstGeom prst="straightConnector1">
              <a:avLst/>
            </a:prstGeom>
            <a:noFill/>
            <a:ln w="25400">
              <a:solidFill>
                <a:srgbClr val="000709"/>
              </a:solidFill>
              <a:prstDash val="sysDash"/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Straight Arrow Connector 42"/>
            <p:cNvCxnSpPr>
              <a:cxnSpLocks noChangeShapeType="1"/>
            </p:cNvCxnSpPr>
            <p:nvPr/>
          </p:nvCxnSpPr>
          <p:spPr bwMode="auto">
            <a:xfrm flipH="1">
              <a:off x="3809803" y="3534456"/>
              <a:ext cx="762207" cy="1103554"/>
            </a:xfrm>
            <a:prstGeom prst="straightConnector1">
              <a:avLst/>
            </a:prstGeom>
            <a:noFill/>
            <a:ln w="25400">
              <a:solidFill>
                <a:srgbClr val="000709"/>
              </a:solidFill>
              <a:prstDash val="sysDash"/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4" name="Straight Arrow Connector 43"/>
            <p:cNvCxnSpPr>
              <a:cxnSpLocks noChangeShapeType="1"/>
            </p:cNvCxnSpPr>
            <p:nvPr/>
          </p:nvCxnSpPr>
          <p:spPr bwMode="auto">
            <a:xfrm>
              <a:off x="4572010" y="3534456"/>
              <a:ext cx="1394011" cy="1026947"/>
            </a:xfrm>
            <a:prstGeom prst="straightConnector1">
              <a:avLst/>
            </a:prstGeom>
            <a:noFill/>
            <a:ln w="25400">
              <a:solidFill>
                <a:srgbClr val="000709"/>
              </a:solidFill>
              <a:prstDash val="sysDash"/>
              <a:round/>
              <a:headEnd/>
              <a:tailEnd type="arrow" w="med" len="med"/>
            </a:ln>
            <a:effectLst>
              <a:outerShdw blurRad="40000" dist="20000" dir="5400000" rotWithShape="0">
                <a:srgbClr val="80808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pic>
          <p:nvPicPr>
            <p:cNvPr id="45" name="Picture 2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0200" y="4741863"/>
              <a:ext cx="1651000" cy="14319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6" name="Picture 2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56425" y="4721225"/>
              <a:ext cx="1676400" cy="14557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7" name="Picture 24" descr="Spam_Logo_350x350.jp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174" t="11009" r="12042" b="15596"/>
            <a:stretch>
              <a:fillRect/>
            </a:stretch>
          </p:blipFill>
          <p:spPr bwMode="auto">
            <a:xfrm>
              <a:off x="230188" y="4638675"/>
              <a:ext cx="1851025" cy="17240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8" name="Picture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24400" y="4638675"/>
              <a:ext cx="1600200" cy="1600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126" name="Picture 6" descr="D://Users/pitinan/AppData/Local/LINE/Cache/tmp/1430824933003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0212" y="2497337"/>
            <a:ext cx="2581240" cy="12999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Oval 48"/>
          <p:cNvSpPr/>
          <p:nvPr/>
        </p:nvSpPr>
        <p:spPr>
          <a:xfrm>
            <a:off x="5770517" y="2995670"/>
            <a:ext cx="680181" cy="282024"/>
          </a:xfrm>
          <a:prstGeom prst="ellipse">
            <a:avLst/>
          </a:prstGeom>
          <a:noFill/>
          <a:ln w="38100"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53" name="TextBox 52"/>
          <p:cNvSpPr txBox="1"/>
          <p:nvPr/>
        </p:nvSpPr>
        <p:spPr>
          <a:xfrm>
            <a:off x="372308" y="4000175"/>
            <a:ext cx="78858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th-TH" sz="20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การควบคุมชื่อโดเมนของ</a:t>
            </a:r>
            <a:r>
              <a:rPr lang="en-US" sz="20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ICANN -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ICANN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Registry*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มีการทำสัญญาระหว่างกันเรียกว่า 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Registry Agreement (RA)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ซึ่งแต่เดิม ไม่ได้ระบุวิธีการดำเนินการเกี่ยวกับชื่อโดเมนที่มีปัญหาเอาไว้ ต่อมาในปี ค.ศ. ๒๐๑๓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ICANN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จึงกำหนดให้เพิ่มส่วนที่กล่าวถึงมาตรการในเรื่องนี้เข้าไปในสัญญาด้วย ดังนั้น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Registry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ที่ได้รับสิทธิ์การบริหารจัดการชื่อโดเมนระดับสูงสุด หลังจากนั้น จะมีการระบุไว้ชัดเจนว่าถ้าหากชื่อโดเมนภายใต้ทะเบียนของตนมีปัญหา จะต้องดำเนินการอย่างไร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ในทุกสัญญาจะกำหนดไว้ใน </a:t>
            </a:r>
            <a:r>
              <a:rPr lang="en-US" sz="2000" b="1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Specification 11</a:t>
            </a:r>
            <a:r>
              <a:rPr lang="th-TH" sz="2000" b="1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000" b="1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Public Interest Commitments</a:t>
            </a:r>
            <a:endParaRPr lang="th-TH" sz="2000" b="1" i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757666" y="6090695"/>
            <a:ext cx="737232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0969"/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* Registry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คือผู้ได้รับสิทธิ์ในการบริหารทะเบียนชื่อโดเมนภายใต้ชื่อโดเมนระดับสูงสุด เช่น บ.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Verisign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Registry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.com</a:t>
            </a:r>
            <a:endParaRPr lang="en-US" sz="1600" b="1" i="1" dirty="0">
              <a:solidFill>
                <a:schemeClr val="accent1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375062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21817" y="336707"/>
            <a:ext cx="7993533" cy="724599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marL="130969" indent="-40481"/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ความเปลี่ยนแปลงของโลกอินเทอร์เน็ตที่สำคัญในปี ค.ศ. ๒๐๑๒-๒๐๑๕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การกำหนดมาตรการ “ปิด” เว็บไซต์ ที่มีปัญหา (ต่อ)</a:t>
            </a:r>
            <a:endParaRPr lang="en-US" sz="21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นโยบายด้านชื่อโดเมนของประเทศไทย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D6387-295A-495A-8906-9F7F12647AC9}" type="slidenum">
              <a:rPr lang="en-US" smtClean="0"/>
              <a:t>16</a:t>
            </a:fld>
            <a:endParaRPr lang="en-US" dirty="0"/>
          </a:p>
        </p:txBody>
      </p:sp>
      <p:sp>
        <p:nvSpPr>
          <p:cNvPr id="52" name="TextBox 51"/>
          <p:cNvSpPr txBox="1"/>
          <p:nvPr/>
        </p:nvSpPr>
        <p:spPr>
          <a:xfrm>
            <a:off x="399073" y="1227629"/>
            <a:ext cx="8116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Specification 11 - Public Interest Commitments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เป็นส่วนที่กำหนดประเด็นต่างๆ เกี่ยวกับ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Security Framework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เอาไว้ และมีการส่งบางประเด็นที่อยู่ระหว่างการตีความเพื่อนำไปสู่แนวปฏิบัติ ได้แก่ ข้อ 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3(b)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5219" y="2100156"/>
            <a:ext cx="4659405" cy="111522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22" name="Rectangular Callout 21"/>
          <p:cNvSpPr/>
          <p:nvPr/>
        </p:nvSpPr>
        <p:spPr>
          <a:xfrm>
            <a:off x="6334944" y="1981332"/>
            <a:ext cx="1224826" cy="590928"/>
          </a:xfrm>
          <a:prstGeom prst="wedgeRectCallout">
            <a:avLst>
              <a:gd name="adj1" fmla="val -202589"/>
              <a:gd name="adj2" fmla="val 4926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dirty="0"/>
              <a:t>๐</a:t>
            </a:r>
            <a:endParaRPr lang="en-US" sz="1600" dirty="0"/>
          </a:p>
        </p:txBody>
      </p:sp>
      <p:sp>
        <p:nvSpPr>
          <p:cNvPr id="54" name="Rectangular Callout 53"/>
          <p:cNvSpPr/>
          <p:nvPr/>
        </p:nvSpPr>
        <p:spPr>
          <a:xfrm>
            <a:off x="6257623" y="2733628"/>
            <a:ext cx="1302146" cy="1286884"/>
          </a:xfrm>
          <a:prstGeom prst="wedgeRectCallout">
            <a:avLst>
              <a:gd name="adj1" fmla="val -85659"/>
              <a:gd name="adj2" fmla="val -6101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h-TH" sz="1600" dirty="0"/>
              <a:t>๐</a:t>
            </a:r>
            <a:endParaRPr lang="en-US" sz="1600" dirty="0"/>
          </a:p>
        </p:txBody>
      </p:sp>
      <p:sp>
        <p:nvSpPr>
          <p:cNvPr id="55" name="TextBox 54"/>
          <p:cNvSpPr txBox="1"/>
          <p:nvPr/>
        </p:nvSpPr>
        <p:spPr>
          <a:xfrm>
            <a:off x="6282077" y="1981332"/>
            <a:ext cx="13534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0969"/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ความถี่ในการเฝ้าระวังเป็นเท่าใด</a:t>
            </a:r>
            <a:endParaRPr lang="en-US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086879" y="2715910"/>
            <a:ext cx="15469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0969"/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แนวทางการพิจารณามีระดับจากน้อยไปหามากหรือไม่ กรณีใดที่ต้องดำเนินการถึงขั้นการ “ปิด” ชื่อโดเมน</a:t>
            </a:r>
            <a:endParaRPr lang="en-US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21817" y="3377070"/>
            <a:ext cx="4966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Interpol </a:t>
            </a:r>
            <a:r>
              <a:rPr lang="th-TH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Europol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เริ่มมีบทบาทมากขึ้น เนื่องจากการปิดชื่อโดเมนนั้น เมื่อเทียบกับโทษทางกายภาพ เสมือนกับคำสั่งชีวิตของเว็บไซต์นั้น ดังนั้นฝ่ายผู้รักษาความปลอดภัยจึงต้องการมีบทบาทในการกำหนดหลักเกณฑ์การจัดระดับความรุนแรง</a:t>
            </a:r>
            <a:endParaRPr lang="th-TH" b="1" i="1" dirty="0">
              <a:solidFill>
                <a:schemeClr val="accent1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59112" y="4602025"/>
            <a:ext cx="65516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th-TH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ประเทศไทยควรมีส่วนร่วมในการกำหนดหลักเกณฑ์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ด้วยประเทศไทยยังติดอันดับต้นๆ สำหรับภัยคุกคามทางอินเทอร์เน็ต เช่น ในเดือน เม.ย. ๒๕๕๗ เว็บไซต์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.go.th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มีสถิติก่อให้เกิด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malware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ในอินเทอร์เน็ตถึง ๘๕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%*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ของปัญหาที่เกิดชื่อชื่อโดเมนของรัฐบาลทั่วโลก ส่งผลให้ผู้ให้บริการอินเทอร์เน็ต (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ISP)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บางราย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Block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ชื่อโดเมนที่มีปัญหาจากประเทศไทยโดยไม่ได้มีแนวปฏิบัติที่เป็นมาตรฐาน ดังนั้นนอกจากการแก้ไขปัญหาของชื่อโดเมนแล้ว การเข้าร่วมกำหนดเกณฑ์วัดระดับความรุนแรงและแนวปฏิบัติที่ไม่ส่งผลกระทบในแง่ลบกับเจ้าของชื่อโดเมนในประเทศไทยจึงเป็นเรื่องที่สำคัญ</a:t>
            </a:r>
            <a:endParaRPr lang="en-US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97919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itle 1"/>
          <p:cNvSpPr>
            <a:spLocks noGrp="1"/>
          </p:cNvSpPr>
          <p:nvPr>
            <p:ph type="title"/>
          </p:nvPr>
        </p:nvSpPr>
        <p:spPr>
          <a:xfrm>
            <a:off x="279028" y="211592"/>
            <a:ext cx="8563411" cy="613073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marL="130969">
              <a:spcBef>
                <a:spcPts val="450"/>
              </a:spcBef>
            </a:pPr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สรุปผลการดำเนินงานที่ผ่านมา ของ สพธอ. 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– </a:t>
            </a:r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ในการประชุม 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ICANN</a:t>
            </a:r>
            <a:endParaRPr lang="th-TH" sz="21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นโยบายด้านชื่อโดเมนของประเทศไทย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D6387-295A-495A-8906-9F7F12647AC9}" type="slidenum">
              <a:rPr lang="en-US" smtClean="0"/>
              <a:t>17</a:t>
            </a:fld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590562" y="1674444"/>
            <a:ext cx="7283416" cy="2615168"/>
          </a:xfrm>
          <a:custGeom>
            <a:avLst/>
            <a:gdLst>
              <a:gd name="connsiteX0" fmla="*/ 0 w 6540500"/>
              <a:gd name="connsiteY0" fmla="*/ 348767 h 3550256"/>
              <a:gd name="connsiteX1" fmla="*/ 2603500 w 6540500"/>
              <a:gd name="connsiteY1" fmla="*/ 5867 h 3550256"/>
              <a:gd name="connsiteX2" fmla="*/ 4953000 w 6540500"/>
              <a:gd name="connsiteY2" fmla="*/ 158267 h 3550256"/>
              <a:gd name="connsiteX3" fmla="*/ 5702300 w 6540500"/>
              <a:gd name="connsiteY3" fmla="*/ 488467 h 3550256"/>
              <a:gd name="connsiteX4" fmla="*/ 5702300 w 6540500"/>
              <a:gd name="connsiteY4" fmla="*/ 983767 h 3550256"/>
              <a:gd name="connsiteX5" fmla="*/ 4559300 w 6540500"/>
              <a:gd name="connsiteY5" fmla="*/ 1352067 h 3550256"/>
              <a:gd name="connsiteX6" fmla="*/ 3009900 w 6540500"/>
              <a:gd name="connsiteY6" fmla="*/ 1656867 h 3550256"/>
              <a:gd name="connsiteX7" fmla="*/ 1651000 w 6540500"/>
              <a:gd name="connsiteY7" fmla="*/ 2177567 h 3550256"/>
              <a:gd name="connsiteX8" fmla="*/ 1358900 w 6540500"/>
              <a:gd name="connsiteY8" fmla="*/ 2634767 h 3550256"/>
              <a:gd name="connsiteX9" fmla="*/ 1625600 w 6540500"/>
              <a:gd name="connsiteY9" fmla="*/ 3015767 h 3550256"/>
              <a:gd name="connsiteX10" fmla="*/ 2159000 w 6540500"/>
              <a:gd name="connsiteY10" fmla="*/ 3257067 h 3550256"/>
              <a:gd name="connsiteX11" fmla="*/ 3378200 w 6540500"/>
              <a:gd name="connsiteY11" fmla="*/ 3498367 h 3550256"/>
              <a:gd name="connsiteX12" fmla="*/ 5168900 w 6540500"/>
              <a:gd name="connsiteY12" fmla="*/ 3549167 h 3550256"/>
              <a:gd name="connsiteX13" fmla="*/ 6540500 w 6540500"/>
              <a:gd name="connsiteY13" fmla="*/ 3472967 h 3550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540500" h="3550256">
                <a:moveTo>
                  <a:pt x="0" y="348767"/>
                </a:moveTo>
                <a:cubicBezTo>
                  <a:pt x="889000" y="193192"/>
                  <a:pt x="1778000" y="37617"/>
                  <a:pt x="2603500" y="5867"/>
                </a:cubicBezTo>
                <a:cubicBezTo>
                  <a:pt x="3429000" y="-25883"/>
                  <a:pt x="4436533" y="77834"/>
                  <a:pt x="4953000" y="158267"/>
                </a:cubicBezTo>
                <a:cubicBezTo>
                  <a:pt x="5469467" y="238700"/>
                  <a:pt x="5577417" y="350884"/>
                  <a:pt x="5702300" y="488467"/>
                </a:cubicBezTo>
                <a:cubicBezTo>
                  <a:pt x="5827183" y="626050"/>
                  <a:pt x="5892800" y="839834"/>
                  <a:pt x="5702300" y="983767"/>
                </a:cubicBezTo>
                <a:cubicBezTo>
                  <a:pt x="5511800" y="1127700"/>
                  <a:pt x="5008033" y="1239884"/>
                  <a:pt x="4559300" y="1352067"/>
                </a:cubicBezTo>
                <a:cubicBezTo>
                  <a:pt x="4110567" y="1464250"/>
                  <a:pt x="3494617" y="1519284"/>
                  <a:pt x="3009900" y="1656867"/>
                </a:cubicBezTo>
                <a:cubicBezTo>
                  <a:pt x="2525183" y="1794450"/>
                  <a:pt x="1926167" y="2014584"/>
                  <a:pt x="1651000" y="2177567"/>
                </a:cubicBezTo>
                <a:cubicBezTo>
                  <a:pt x="1375833" y="2340550"/>
                  <a:pt x="1363133" y="2495067"/>
                  <a:pt x="1358900" y="2634767"/>
                </a:cubicBezTo>
                <a:cubicBezTo>
                  <a:pt x="1354667" y="2774467"/>
                  <a:pt x="1492250" y="2912050"/>
                  <a:pt x="1625600" y="3015767"/>
                </a:cubicBezTo>
                <a:cubicBezTo>
                  <a:pt x="1758950" y="3119484"/>
                  <a:pt x="1866900" y="3176634"/>
                  <a:pt x="2159000" y="3257067"/>
                </a:cubicBezTo>
                <a:cubicBezTo>
                  <a:pt x="2451100" y="3337500"/>
                  <a:pt x="2876550" y="3449684"/>
                  <a:pt x="3378200" y="3498367"/>
                </a:cubicBezTo>
                <a:cubicBezTo>
                  <a:pt x="3879850" y="3547050"/>
                  <a:pt x="4641850" y="3553400"/>
                  <a:pt x="5168900" y="3549167"/>
                </a:cubicBezTo>
                <a:cubicBezTo>
                  <a:pt x="5695950" y="3544934"/>
                  <a:pt x="6118225" y="3508950"/>
                  <a:pt x="6540500" y="3472967"/>
                </a:cubicBezTo>
              </a:path>
            </a:pathLst>
          </a:custGeom>
          <a:noFill/>
          <a:ln w="38100"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5" name="Isosceles Triangle 14"/>
          <p:cNvSpPr/>
          <p:nvPr/>
        </p:nvSpPr>
        <p:spPr>
          <a:xfrm rot="5400000">
            <a:off x="7750464" y="4023390"/>
            <a:ext cx="95250" cy="442913"/>
          </a:xfrm>
          <a:prstGeom prst="triangle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grpSp>
        <p:nvGrpSpPr>
          <p:cNvPr id="19" name="Group 18"/>
          <p:cNvGrpSpPr/>
          <p:nvPr/>
        </p:nvGrpSpPr>
        <p:grpSpPr>
          <a:xfrm>
            <a:off x="465222" y="1633539"/>
            <a:ext cx="332533" cy="328604"/>
            <a:chOff x="1310603" y="1926755"/>
            <a:chExt cx="443377" cy="438138"/>
          </a:xfrm>
        </p:grpSpPr>
        <p:sp>
          <p:nvSpPr>
            <p:cNvPr id="18" name="Oval 17"/>
            <p:cNvSpPr/>
            <p:nvPr/>
          </p:nvSpPr>
          <p:spPr>
            <a:xfrm>
              <a:off x="1324167" y="1977483"/>
              <a:ext cx="429813" cy="38741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310603" y="1926755"/>
              <a:ext cx="425757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46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683950" y="1484328"/>
            <a:ext cx="334813" cy="321039"/>
            <a:chOff x="1307563" y="1936842"/>
            <a:chExt cx="446417" cy="428051"/>
          </a:xfrm>
        </p:grpSpPr>
        <p:sp>
          <p:nvSpPr>
            <p:cNvPr id="21" name="Oval 20"/>
            <p:cNvSpPr/>
            <p:nvPr/>
          </p:nvSpPr>
          <p:spPr>
            <a:xfrm>
              <a:off x="1324167" y="1977483"/>
              <a:ext cx="429813" cy="38741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307563" y="1936842"/>
              <a:ext cx="425757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47</a:t>
              </a: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357947" y="1453772"/>
            <a:ext cx="323784" cy="312822"/>
            <a:chOff x="1322268" y="1947798"/>
            <a:chExt cx="431712" cy="417095"/>
          </a:xfrm>
        </p:grpSpPr>
        <p:sp>
          <p:nvSpPr>
            <p:cNvPr id="24" name="Oval 23"/>
            <p:cNvSpPr/>
            <p:nvPr/>
          </p:nvSpPr>
          <p:spPr>
            <a:xfrm>
              <a:off x="1324167" y="1977483"/>
              <a:ext cx="429813" cy="38741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322268" y="1947798"/>
              <a:ext cx="425757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48</a:t>
              </a: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636671" y="2506459"/>
            <a:ext cx="323389" cy="307777"/>
            <a:chOff x="1322795" y="1958513"/>
            <a:chExt cx="431185" cy="410369"/>
          </a:xfrm>
        </p:grpSpPr>
        <p:sp>
          <p:nvSpPr>
            <p:cNvPr id="27" name="Oval 26"/>
            <p:cNvSpPr/>
            <p:nvPr/>
          </p:nvSpPr>
          <p:spPr>
            <a:xfrm>
              <a:off x="1324167" y="1977483"/>
              <a:ext cx="429813" cy="38741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1322795" y="1958513"/>
              <a:ext cx="425757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51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45532" y="1422515"/>
            <a:ext cx="324895" cy="307777"/>
            <a:chOff x="1324167" y="1958240"/>
            <a:chExt cx="433193" cy="410369"/>
          </a:xfrm>
        </p:grpSpPr>
        <p:sp>
          <p:nvSpPr>
            <p:cNvPr id="30" name="Oval 29"/>
            <p:cNvSpPr/>
            <p:nvPr/>
          </p:nvSpPr>
          <p:spPr>
            <a:xfrm>
              <a:off x="1324167" y="1977483"/>
              <a:ext cx="429813" cy="38741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331603" y="1958240"/>
              <a:ext cx="425757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49</a:t>
              </a: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6650537" y="1875758"/>
            <a:ext cx="378222" cy="353167"/>
            <a:chOff x="1324167" y="1977483"/>
            <a:chExt cx="429813" cy="387410"/>
          </a:xfrm>
        </p:grpSpPr>
        <p:sp>
          <p:nvSpPr>
            <p:cNvPr id="33" name="Oval 32"/>
            <p:cNvSpPr/>
            <p:nvPr/>
          </p:nvSpPr>
          <p:spPr>
            <a:xfrm>
              <a:off x="1324167" y="1977483"/>
              <a:ext cx="429813" cy="38741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364254" y="1990188"/>
              <a:ext cx="362874" cy="33761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50</a:t>
              </a: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3240017" y="2969968"/>
            <a:ext cx="1114265" cy="320292"/>
            <a:chOff x="1324167" y="1937838"/>
            <a:chExt cx="1485687" cy="427055"/>
          </a:xfrm>
        </p:grpSpPr>
        <p:sp>
          <p:nvSpPr>
            <p:cNvPr id="36" name="Oval 35"/>
            <p:cNvSpPr/>
            <p:nvPr/>
          </p:nvSpPr>
          <p:spPr>
            <a:xfrm>
              <a:off x="1324167" y="1977483"/>
              <a:ext cx="429813" cy="38741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1332526" y="1937838"/>
              <a:ext cx="1477328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52 	</a:t>
              </a: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2550116" y="3920803"/>
            <a:ext cx="1113464" cy="318919"/>
            <a:chOff x="1324167" y="1939668"/>
            <a:chExt cx="1484619" cy="425225"/>
          </a:xfrm>
        </p:grpSpPr>
        <p:sp>
          <p:nvSpPr>
            <p:cNvPr id="39" name="Oval 38"/>
            <p:cNvSpPr/>
            <p:nvPr/>
          </p:nvSpPr>
          <p:spPr>
            <a:xfrm>
              <a:off x="1324167" y="1977483"/>
              <a:ext cx="429813" cy="38741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331458" y="1939668"/>
              <a:ext cx="1477328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53 	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5711371" y="4032283"/>
            <a:ext cx="1107996" cy="307777"/>
            <a:chOff x="1307302" y="1969182"/>
            <a:chExt cx="1477328" cy="410369"/>
          </a:xfrm>
        </p:grpSpPr>
        <p:sp>
          <p:nvSpPr>
            <p:cNvPr id="42" name="Oval 41"/>
            <p:cNvSpPr/>
            <p:nvPr/>
          </p:nvSpPr>
          <p:spPr>
            <a:xfrm>
              <a:off x="1324167" y="1977483"/>
              <a:ext cx="429813" cy="38741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307302" y="1969182"/>
              <a:ext cx="1477328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54 	</a:t>
              </a:r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415331" y="5001207"/>
            <a:ext cx="53830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ตัวย่อ</a:t>
            </a:r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</a:p>
          <a:p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new </a:t>
            </a:r>
            <a:r>
              <a:rPr lang="en-US" sz="1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gTLD</a:t>
            </a:r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= new generic Top Level Domain </a:t>
            </a:r>
            <a:r>
              <a:rPr lang="th-TH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(ชื่อโดเมนระดับสูงสุดแบบทั่วไปชุดใหม่)</a:t>
            </a:r>
            <a:endParaRPr lang="en-US" sz="1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GAC = Government Advisory Committee </a:t>
            </a:r>
            <a:r>
              <a:rPr lang="th-TH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คณะทำงานที่ปรึกษาฝ่ายรัฐ </a:t>
            </a:r>
            <a:endParaRPr lang="en-US" sz="1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NSA = National Security Agency (USA)</a:t>
            </a:r>
            <a:endParaRPr lang="th-TH" sz="1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TMCH =</a:t>
            </a:r>
            <a:r>
              <a:rPr lang="th-TH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Trademark Clearing House </a:t>
            </a:r>
            <a:r>
              <a:rPr lang="th-TH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เป็นเครื่องมือที่ให้เจ้าของเครื่องหมายการค้าใช้ในการปกป้องสิทธิในชื่อนั้นๆ</a:t>
            </a:r>
            <a:endParaRPr lang="en-US" sz="1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Whois</a:t>
            </a:r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=</a:t>
            </a:r>
            <a:r>
              <a:rPr lang="th-TH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ทะเบียนข้อมูลเกี่ยวกับชื่อโดเมนและเจ้าของชื่อโดเมน </a:t>
            </a:r>
            <a:endParaRPr lang="en-US" sz="1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NTIA = National Telecommunications &amp; Information Administration (USA) </a:t>
            </a:r>
          </a:p>
          <a:p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IANA = Internet Assigned Numbers Authority 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15331" y="1171114"/>
            <a:ext cx="777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Beijing (APR 2013)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589756" y="1042884"/>
            <a:ext cx="8196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Durban (JUN 2013)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3179977" y="1036831"/>
            <a:ext cx="1161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Buenos Aires (NOV 2013)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4556664" y="1011797"/>
            <a:ext cx="11619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Singapore (MAR 2014)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308057" y="1375246"/>
            <a:ext cx="17246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London </a:t>
            </a:r>
            <a:b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(JUN 2014)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881200" y="2600420"/>
            <a:ext cx="15074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Los Angeles (OCT 2014)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2726669" y="2721786"/>
            <a:ext cx="14978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Singapore (FEB 2015)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110943" y="4226023"/>
            <a:ext cx="1650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Buenos Aires (JUN 2015)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455229" y="3752815"/>
            <a:ext cx="11619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Dublin (OCT 2015)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4560735" y="2776701"/>
            <a:ext cx="747320" cy="553400"/>
            <a:chOff x="4622638" y="2598122"/>
            <a:chExt cx="996426" cy="737864"/>
          </a:xfrm>
        </p:grpSpPr>
        <p:sp>
          <p:nvSpPr>
            <p:cNvPr id="55" name="Oval 54"/>
            <p:cNvSpPr/>
            <p:nvPr/>
          </p:nvSpPr>
          <p:spPr>
            <a:xfrm>
              <a:off x="4768931" y="2598122"/>
              <a:ext cx="429813" cy="387410"/>
            </a:xfrm>
            <a:prstGeom prst="ellips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622638" y="2638362"/>
              <a:ext cx="996426" cy="6976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CWG#1</a:t>
              </a:r>
            </a:p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NOV 2014</a:t>
              </a:r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1866308" y="3267542"/>
            <a:ext cx="748923" cy="523220"/>
            <a:chOff x="3423261" y="2303561"/>
            <a:chExt cx="998564" cy="697627"/>
          </a:xfrm>
        </p:grpSpPr>
        <p:sp>
          <p:nvSpPr>
            <p:cNvPr id="59" name="Oval 58"/>
            <p:cNvSpPr/>
            <p:nvPr/>
          </p:nvSpPr>
          <p:spPr>
            <a:xfrm>
              <a:off x="3560252" y="2305248"/>
              <a:ext cx="429813" cy="387410"/>
            </a:xfrm>
            <a:prstGeom prst="ellips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3423261" y="2303561"/>
              <a:ext cx="998564" cy="6976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CWG#2</a:t>
              </a:r>
            </a:p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MAR 2015</a:t>
              </a:r>
            </a:p>
          </p:txBody>
        </p:sp>
      </p:grpSp>
      <p:sp>
        <p:nvSpPr>
          <p:cNvPr id="61" name="TextBox 60"/>
          <p:cNvSpPr txBox="1"/>
          <p:nvPr/>
        </p:nvSpPr>
        <p:spPr>
          <a:xfrm>
            <a:off x="322740" y="2006216"/>
            <a:ext cx="10826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0963" indent="-80963">
              <a:buFont typeface="Arial" panose="020B0604020202020204" pitchFamily="34" charset="0"/>
              <a:buChar char="•"/>
            </a:pPr>
            <a:r>
              <a:rPr lang="th-TH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พิจารณา </a:t>
            </a:r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new </a:t>
            </a:r>
            <a:r>
              <a:rPr lang="en-US" sz="14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gTLD</a:t>
            </a:r>
            <a:endParaRPr lang="en-US" sz="1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1,930 </a:t>
            </a:r>
            <a:r>
              <a:rPr lang="th-TH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รายชื่อ โดยมีชื่อ </a:t>
            </a:r>
            <a:r>
              <a:rPr lang="en-US" sz="14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.THAI </a:t>
            </a:r>
            <a:r>
              <a:rPr lang="th-TH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ด้วย และผลคือได้ดำเนินการให้อยู่ในกลุ่มที่ต้องพิจารณาเพิ่มเติม</a:t>
            </a:r>
            <a:endParaRPr lang="en-US" sz="1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507346" y="1831199"/>
            <a:ext cx="10689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107950" indent="-107950">
              <a:buFont typeface="Arial" panose="020B0604020202020204" pitchFamily="34" charset="0"/>
              <a:buChar char="•"/>
              <a:defRPr sz="1400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th-TH" dirty="0"/>
              <a:t>ชี้แจงว่า </a:t>
            </a:r>
            <a:r>
              <a:rPr lang="en-US" dirty="0"/>
              <a:t>THAI </a:t>
            </a:r>
            <a:r>
              <a:rPr lang="th-TH" dirty="0"/>
              <a:t>เป็นชื่อภูมินาม และ </a:t>
            </a:r>
            <a:r>
              <a:rPr lang="en-US" dirty="0"/>
              <a:t>GAC</a:t>
            </a:r>
            <a:r>
              <a:rPr lang="th-TH" dirty="0"/>
              <a:t> มีมติให้ยุติการดำเนินการ 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2753451" y="1730292"/>
            <a:ext cx="180321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107950" indent="-107950">
              <a:buFont typeface="Arial" panose="020B0604020202020204" pitchFamily="34" charset="0"/>
              <a:buChar char="•"/>
              <a:defRPr sz="1400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th-TH" dirty="0"/>
              <a:t>บอร์ดรับมติของ </a:t>
            </a:r>
            <a:r>
              <a:rPr lang="en-US" dirty="0"/>
              <a:t>GAC</a:t>
            </a:r>
            <a:endParaRPr lang="th-TH" dirty="0"/>
          </a:p>
          <a:p>
            <a:r>
              <a:rPr lang="th-TH" dirty="0"/>
              <a:t>มีการเปิดใช้บริการ </a:t>
            </a:r>
            <a:r>
              <a:rPr lang="en-US" dirty="0"/>
              <a:t>TMCH</a:t>
            </a:r>
          </a:p>
          <a:p>
            <a:r>
              <a:rPr lang="th-TH" dirty="0"/>
              <a:t>เข้าร่วมคณะทำงาน 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Translation of Contact Info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7101697" y="1531861"/>
            <a:ext cx="177489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107950" indent="-107950">
              <a:buFont typeface="Arial" panose="020B0604020202020204" pitchFamily="34" charset="0"/>
              <a:buChar char="•"/>
              <a:defRPr sz="1400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th-TH" dirty="0"/>
              <a:t>มีการประชุม </a:t>
            </a:r>
            <a:r>
              <a:rPr lang="en-US" dirty="0"/>
              <a:t>High Level Meeting  </a:t>
            </a:r>
            <a:r>
              <a:rPr lang="th-TH" dirty="0"/>
              <a:t>ของรัฐมนตรี </a:t>
            </a:r>
            <a:r>
              <a:rPr lang="en-US" dirty="0"/>
              <a:t>ICT</a:t>
            </a:r>
            <a:r>
              <a:rPr lang="th-TH" dirty="0"/>
              <a:t> ซึ่งมีผู้เข้าร่วมกว่า</a:t>
            </a:r>
            <a:r>
              <a:rPr lang="en-US" dirty="0"/>
              <a:t> 70 </a:t>
            </a:r>
            <a:r>
              <a:rPr lang="th-TH" dirty="0"/>
              <a:t>ประเทศ </a:t>
            </a:r>
          </a:p>
          <a:p>
            <a:r>
              <a:rPr lang="en-US" dirty="0"/>
              <a:t>Thai GAC </a:t>
            </a:r>
            <a:r>
              <a:rPr lang="th-TH" dirty="0"/>
              <a:t>ได้รับการเสนอชื่อลงเลือกตั้งตำแหน่ง </a:t>
            </a:r>
            <a:r>
              <a:rPr lang="en-US" dirty="0"/>
              <a:t>Vice Chair</a:t>
            </a:r>
          </a:p>
        </p:txBody>
      </p:sp>
      <p:sp>
        <p:nvSpPr>
          <p:cNvPr id="65" name="Freeform 64"/>
          <p:cNvSpPr/>
          <p:nvPr/>
        </p:nvSpPr>
        <p:spPr>
          <a:xfrm>
            <a:off x="5447276" y="1046981"/>
            <a:ext cx="609600" cy="647700"/>
          </a:xfrm>
          <a:custGeom>
            <a:avLst/>
            <a:gdLst>
              <a:gd name="connsiteX0" fmla="*/ 812800 w 812800"/>
              <a:gd name="connsiteY0" fmla="*/ 0 h 863600"/>
              <a:gd name="connsiteX1" fmla="*/ 292100 w 812800"/>
              <a:gd name="connsiteY1" fmla="*/ 431800 h 863600"/>
              <a:gd name="connsiteX2" fmla="*/ 533400 w 812800"/>
              <a:gd name="connsiteY2" fmla="*/ 495300 h 863600"/>
              <a:gd name="connsiteX3" fmla="*/ 0 w 812800"/>
              <a:gd name="connsiteY3" fmla="*/ 863600 h 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2800" h="863600">
                <a:moveTo>
                  <a:pt x="812800" y="0"/>
                </a:moveTo>
                <a:cubicBezTo>
                  <a:pt x="575733" y="174625"/>
                  <a:pt x="338667" y="349250"/>
                  <a:pt x="292100" y="431800"/>
                </a:cubicBezTo>
                <a:cubicBezTo>
                  <a:pt x="245533" y="514350"/>
                  <a:pt x="582083" y="423333"/>
                  <a:pt x="533400" y="495300"/>
                </a:cubicBezTo>
                <a:cubicBezTo>
                  <a:pt x="484717" y="567267"/>
                  <a:pt x="242358" y="715433"/>
                  <a:pt x="0" y="863600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7" name="Freeform 66"/>
          <p:cNvSpPr/>
          <p:nvPr/>
        </p:nvSpPr>
        <p:spPr>
          <a:xfrm rot="21151859">
            <a:off x="2502046" y="1143246"/>
            <a:ext cx="512298" cy="465646"/>
          </a:xfrm>
          <a:custGeom>
            <a:avLst/>
            <a:gdLst>
              <a:gd name="connsiteX0" fmla="*/ 812800 w 812800"/>
              <a:gd name="connsiteY0" fmla="*/ 0 h 863600"/>
              <a:gd name="connsiteX1" fmla="*/ 292100 w 812800"/>
              <a:gd name="connsiteY1" fmla="*/ 431800 h 863600"/>
              <a:gd name="connsiteX2" fmla="*/ 533400 w 812800"/>
              <a:gd name="connsiteY2" fmla="*/ 495300 h 863600"/>
              <a:gd name="connsiteX3" fmla="*/ 0 w 812800"/>
              <a:gd name="connsiteY3" fmla="*/ 863600 h 86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2800" h="863600">
                <a:moveTo>
                  <a:pt x="812800" y="0"/>
                </a:moveTo>
                <a:cubicBezTo>
                  <a:pt x="575733" y="174625"/>
                  <a:pt x="338667" y="349250"/>
                  <a:pt x="292100" y="431800"/>
                </a:cubicBezTo>
                <a:cubicBezTo>
                  <a:pt x="245533" y="514350"/>
                  <a:pt x="582083" y="423333"/>
                  <a:pt x="533400" y="495300"/>
                </a:cubicBezTo>
                <a:cubicBezTo>
                  <a:pt x="484717" y="567267"/>
                  <a:pt x="242358" y="715433"/>
                  <a:pt x="0" y="863600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8" name="TextBox 67"/>
          <p:cNvSpPr txBox="1"/>
          <p:nvPr/>
        </p:nvSpPr>
        <p:spPr>
          <a:xfrm>
            <a:off x="1949540" y="866802"/>
            <a:ext cx="23985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Snowden </a:t>
            </a:r>
            <a:r>
              <a:rPr lang="th-TH" sz="1400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เปิดเผยการสอดแนมข้อมูลของ </a:t>
            </a:r>
            <a:r>
              <a:rPr lang="en-US" sz="1400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NSA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4536131" y="1761569"/>
            <a:ext cx="176745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107950" indent="-107950">
              <a:buFont typeface="Arial" panose="020B0604020202020204" pitchFamily="34" charset="0"/>
              <a:buChar char="•"/>
              <a:defRPr sz="1400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en-US" dirty="0" smtClean="0"/>
              <a:t>WG </a:t>
            </a:r>
            <a:r>
              <a:rPr lang="th-TH" dirty="0" smtClean="0"/>
              <a:t>การ</a:t>
            </a:r>
            <a:r>
              <a:rPr lang="th-TH" dirty="0"/>
              <a:t>แปลง </a:t>
            </a:r>
            <a:r>
              <a:rPr lang="en-US" dirty="0"/>
              <a:t>Contact Info</a:t>
            </a:r>
            <a:br>
              <a:rPr lang="en-US" dirty="0"/>
            </a:br>
            <a:r>
              <a:rPr lang="en-US" dirty="0"/>
              <a:t>(</a:t>
            </a:r>
            <a:r>
              <a:rPr lang="en-US" dirty="0" err="1"/>
              <a:t>Whois</a:t>
            </a:r>
            <a:r>
              <a:rPr lang="en-US" dirty="0"/>
              <a:t> Record)</a:t>
            </a:r>
            <a:endParaRPr lang="th-TH" dirty="0"/>
          </a:p>
          <a:p>
            <a:r>
              <a:rPr lang="en-US" dirty="0" smtClean="0"/>
              <a:t>WG </a:t>
            </a:r>
            <a:r>
              <a:rPr lang="th-TH" dirty="0" smtClean="0"/>
              <a:t>การ</a:t>
            </a:r>
            <a:r>
              <a:rPr lang="th-TH" dirty="0"/>
              <a:t>ใช้ชื่อภูมินาม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5642765" y="2811090"/>
            <a:ext cx="26660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107950" indent="-107950">
              <a:buFont typeface="Arial" panose="020B0604020202020204" pitchFamily="34" charset="0"/>
              <a:buChar char="•"/>
              <a:defRPr sz="1400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en-US" dirty="0"/>
              <a:t>Thai GAC </a:t>
            </a:r>
            <a:r>
              <a:rPr lang="th-TH" dirty="0"/>
              <a:t>ได้รับแต่งตั้งเป็น </a:t>
            </a:r>
            <a:r>
              <a:rPr lang="en-US" dirty="0"/>
              <a:t>Vice Chair </a:t>
            </a:r>
            <a:r>
              <a:rPr lang="th-TH" dirty="0"/>
              <a:t>และได้รับแต่งตั้งเป็นผู้แทนในคณะทำงาน </a:t>
            </a:r>
            <a:r>
              <a:rPr lang="en-US" dirty="0"/>
              <a:t>CWG</a:t>
            </a:r>
            <a:endParaRPr lang="th-TH" dirty="0"/>
          </a:p>
          <a:p>
            <a:r>
              <a:rPr lang="th-TH" dirty="0"/>
              <a:t>ดูประเด็น </a:t>
            </a:r>
            <a:r>
              <a:rPr lang="en-US" dirty="0"/>
              <a:t>DNSSEC</a:t>
            </a:r>
            <a:endParaRPr lang="th-TH" dirty="0"/>
          </a:p>
        </p:txBody>
      </p:sp>
      <p:sp>
        <p:nvSpPr>
          <p:cNvPr id="71" name="TextBox 70"/>
          <p:cNvSpPr txBox="1"/>
          <p:nvPr/>
        </p:nvSpPr>
        <p:spPr>
          <a:xfrm>
            <a:off x="5252535" y="5008495"/>
            <a:ext cx="231592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en-US" sz="12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CWG </a:t>
            </a:r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Cross community working group to Develop an IANA Stewardship Transition Proposal on Naming Related Functions</a:t>
            </a:r>
          </a:p>
          <a:p>
            <a:r>
              <a:rPr lang="en-US" sz="1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ccTLD</a:t>
            </a:r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= Country Code TLD  </a:t>
            </a:r>
            <a:r>
              <a:rPr lang="th-TH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เช่น </a:t>
            </a:r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en-US" sz="1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th</a:t>
            </a:r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.</a:t>
            </a:r>
            <a:r>
              <a:rPr lang="en-US" sz="1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cn</a:t>
            </a:r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.</a:t>
            </a:r>
            <a:r>
              <a:rPr lang="en-US" sz="12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fr</a:t>
            </a:r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</a:p>
          <a:p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IDN = Internationalized Domain Name</a:t>
            </a:r>
          </a:p>
          <a:p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EAI = Email Address Internationalized</a:t>
            </a:r>
          </a:p>
          <a:p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LGR = Label Generation Rule</a:t>
            </a:r>
          </a:p>
        </p:txBody>
      </p:sp>
      <p:sp>
        <p:nvSpPr>
          <p:cNvPr id="72" name="TextBox 71"/>
          <p:cNvSpPr txBox="1"/>
          <p:nvPr/>
        </p:nvSpPr>
        <p:spPr>
          <a:xfrm>
            <a:off x="2634469" y="3212801"/>
            <a:ext cx="25906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107950" indent="-107950">
              <a:buFont typeface="Arial" panose="020B0604020202020204" pitchFamily="34" charset="0"/>
              <a:buChar char="•"/>
              <a:defRPr sz="1400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en-US" dirty="0"/>
              <a:t>Public Safety </a:t>
            </a:r>
            <a:r>
              <a:rPr lang="th-TH" dirty="0"/>
              <a:t>เรื่องการ </a:t>
            </a:r>
            <a:r>
              <a:rPr lang="en-US" dirty="0"/>
              <a:t>Notice-Takedown </a:t>
            </a:r>
            <a:r>
              <a:rPr lang="en-US" dirty="0" err="1"/>
              <a:t>ccTLD</a:t>
            </a:r>
            <a:r>
              <a:rPr lang="en-US" dirty="0"/>
              <a:t> &gt;&gt;.go.th</a:t>
            </a:r>
          </a:p>
          <a:p>
            <a:r>
              <a:rPr lang="en-US" dirty="0"/>
              <a:t>IDN, EAI, Universal Acceptance  &gt;&gt; LGR</a:t>
            </a:r>
          </a:p>
        </p:txBody>
      </p:sp>
      <p:cxnSp>
        <p:nvCxnSpPr>
          <p:cNvPr id="76" name="Straight Connector 75"/>
          <p:cNvCxnSpPr/>
          <p:nvPr/>
        </p:nvCxnSpPr>
        <p:spPr>
          <a:xfrm flipV="1">
            <a:off x="480013" y="5185065"/>
            <a:ext cx="7943890" cy="2378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Freeform 80"/>
          <p:cNvSpPr/>
          <p:nvPr/>
        </p:nvSpPr>
        <p:spPr>
          <a:xfrm>
            <a:off x="4519253" y="4313782"/>
            <a:ext cx="371475" cy="304800"/>
          </a:xfrm>
          <a:custGeom>
            <a:avLst/>
            <a:gdLst>
              <a:gd name="connsiteX0" fmla="*/ 0 w 495300"/>
              <a:gd name="connsiteY0" fmla="*/ 406400 h 406400"/>
              <a:gd name="connsiteX1" fmla="*/ 215900 w 495300"/>
              <a:gd name="connsiteY1" fmla="*/ 139700 h 406400"/>
              <a:gd name="connsiteX2" fmla="*/ 292100 w 495300"/>
              <a:gd name="connsiteY2" fmla="*/ 241300 h 406400"/>
              <a:gd name="connsiteX3" fmla="*/ 495300 w 495300"/>
              <a:gd name="connsiteY3" fmla="*/ 0 h 40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5300" h="406400">
                <a:moveTo>
                  <a:pt x="0" y="406400"/>
                </a:moveTo>
                <a:cubicBezTo>
                  <a:pt x="83608" y="286808"/>
                  <a:pt x="167217" y="167217"/>
                  <a:pt x="215900" y="139700"/>
                </a:cubicBezTo>
                <a:cubicBezTo>
                  <a:pt x="264583" y="112183"/>
                  <a:pt x="245533" y="264583"/>
                  <a:pt x="292100" y="241300"/>
                </a:cubicBezTo>
                <a:cubicBezTo>
                  <a:pt x="338667" y="218017"/>
                  <a:pt x="416983" y="109008"/>
                  <a:pt x="495300" y="0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82" name="TextBox 81"/>
          <p:cNvSpPr txBox="1"/>
          <p:nvPr/>
        </p:nvSpPr>
        <p:spPr>
          <a:xfrm>
            <a:off x="4223886" y="4540830"/>
            <a:ext cx="2002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End of IANA contract </a:t>
            </a:r>
            <a:br>
              <a:rPr lang="en-US" sz="1400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1400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(Sep2015)</a:t>
            </a:r>
          </a:p>
        </p:txBody>
      </p:sp>
      <p:sp>
        <p:nvSpPr>
          <p:cNvPr id="83" name="Rectangular Callout 82"/>
          <p:cNvSpPr/>
          <p:nvPr/>
        </p:nvSpPr>
        <p:spPr>
          <a:xfrm>
            <a:off x="7201505" y="4421784"/>
            <a:ext cx="1096464" cy="523220"/>
          </a:xfrm>
          <a:prstGeom prst="wedgeRectCallout">
            <a:avLst>
              <a:gd name="adj1" fmla="val -41853"/>
              <a:gd name="adj2" fmla="val -7182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sz="1050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Up coming Meeting:</a:t>
            </a:r>
          </a:p>
          <a:p>
            <a:pPr marL="80963" indent="-80963">
              <a:buFont typeface="Arial" panose="020B0604020202020204" pitchFamily="34" charset="0"/>
              <a:buChar char="•"/>
            </a:pPr>
            <a:r>
              <a:rPr lang="en-US" sz="105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Post Transition IANA</a:t>
            </a:r>
          </a:p>
          <a:p>
            <a:pPr marL="80963" indent="-80963">
              <a:buFont typeface="Arial" panose="020B0604020202020204" pitchFamily="34" charset="0"/>
              <a:buChar char="•"/>
            </a:pPr>
            <a:r>
              <a:rPr lang="en-US" sz="105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RAA </a:t>
            </a:r>
            <a:r>
              <a:rPr lang="en-US" sz="1050" dirty="0" err="1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Whois</a:t>
            </a:r>
            <a:r>
              <a:rPr lang="en-US" sz="1050" dirty="0" smtClean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Accuracy </a:t>
            </a:r>
            <a:endParaRPr lang="en-US" sz="105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endParaRPr lang="en-US" sz="1050" dirty="0">
              <a:solidFill>
                <a:schemeClr val="tx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6106721" y="834842"/>
            <a:ext cx="26534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14 March 2014 NTIA </a:t>
            </a:r>
            <a:r>
              <a:rPr lang="th-TH" sz="1400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ประกาศว่าจะไม่ต่อสัญญาที่ควบคุม </a:t>
            </a:r>
            <a:r>
              <a:rPr lang="en-US" sz="1400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IANA </a:t>
            </a:r>
            <a:r>
              <a:rPr lang="th-TH" sz="1400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ซึ่งสัญญาเดิมจะสิ้นสุดลง</a:t>
            </a:r>
            <a:r>
              <a:rPr lang="en-US" sz="1400" dirty="0">
                <a:solidFill>
                  <a:srgbClr val="FF33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Sep2015</a:t>
            </a:r>
          </a:p>
        </p:txBody>
      </p:sp>
      <p:sp>
        <p:nvSpPr>
          <p:cNvPr id="2" name="Rectangle 1"/>
          <p:cNvSpPr/>
          <p:nvPr/>
        </p:nvSpPr>
        <p:spPr>
          <a:xfrm>
            <a:off x="1805157" y="4429980"/>
            <a:ext cx="234990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963" indent="-80963">
              <a:buFont typeface="Arial" panose="020B0604020202020204" pitchFamily="34" charset="0"/>
              <a:buChar char="•"/>
            </a:pPr>
            <a:r>
              <a:rPr lang="en-US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Universal Acceptance Steering Group </a:t>
            </a:r>
            <a:r>
              <a:rPr lang="th-TH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เพื่อการใช้ภาษาต่างๆ ในอินเทอร์เน็ต</a:t>
            </a:r>
            <a:endParaRPr lang="en-US" sz="1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pSp>
        <p:nvGrpSpPr>
          <p:cNvPr id="73" name="Group 72"/>
          <p:cNvGrpSpPr/>
          <p:nvPr/>
        </p:nvGrpSpPr>
        <p:grpSpPr>
          <a:xfrm>
            <a:off x="7063805" y="4001955"/>
            <a:ext cx="1107996" cy="307777"/>
            <a:chOff x="1307302" y="1969182"/>
            <a:chExt cx="1477328" cy="410369"/>
          </a:xfrm>
        </p:grpSpPr>
        <p:sp>
          <p:nvSpPr>
            <p:cNvPr id="74" name="Oval 73"/>
            <p:cNvSpPr/>
            <p:nvPr/>
          </p:nvSpPr>
          <p:spPr>
            <a:xfrm>
              <a:off x="1324167" y="1977483"/>
              <a:ext cx="429813" cy="387410"/>
            </a:xfrm>
            <a:prstGeom prst="ellipse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1307302" y="1969182"/>
              <a:ext cx="1477328" cy="41036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>
                  <a:latin typeface="TH SarabunPSK" panose="020B0500040200020003" pitchFamily="34" charset="-34"/>
                  <a:ea typeface="Tahoma" panose="020B0604030504040204" pitchFamily="34" charset="0"/>
                  <a:cs typeface="TH SarabunPSK" panose="020B0500040200020003" pitchFamily="34" charset="-34"/>
                </a:rPr>
                <a:t>54 	</a:t>
              </a:r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6807663" y="3722487"/>
            <a:ext cx="14093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Marrakech (MAR2016)</a:t>
            </a:r>
            <a:endParaRPr lang="en-US" sz="1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556014" y="4325620"/>
            <a:ext cx="16816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107950" indent="-107950">
              <a:buFont typeface="Arial" panose="020B0604020202020204" pitchFamily="34" charset="0"/>
              <a:buChar char="•"/>
              <a:defRPr sz="1400">
                <a:latin typeface="TH SarabunPSK" panose="020B0500040200020003" pitchFamily="34" charset="-34"/>
                <a:cs typeface="TH SarabunPSK" panose="020B0500040200020003" pitchFamily="34" charset="-34"/>
              </a:defRPr>
            </a:lvl1pPr>
          </a:lstStyle>
          <a:p>
            <a:r>
              <a:rPr lang="en-US" dirty="0" smtClean="0"/>
              <a:t>MOU</a:t>
            </a:r>
            <a:r>
              <a:rPr lang="th-TH" dirty="0" smtClean="0"/>
              <a:t>ความร่วมมือในการแปลองค์ความรู้เป็นภาษาไทย</a:t>
            </a:r>
            <a:endParaRPr lang="th-TH" dirty="0"/>
          </a:p>
        </p:txBody>
      </p:sp>
    </p:spTree>
    <p:extLst>
      <p:ext uri="{BB962C8B-B14F-4D97-AF65-F5344CB8AC3E}">
        <p14:creationId xmlns:p14="http://schemas.microsoft.com/office/powerpoint/2010/main" val="2916577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2623457"/>
            <a:ext cx="7886700" cy="30371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๓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เรื่องเพื่อพิจารณา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๓.๑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การกำหนดขอบเขตการดำเนินงาน และจัดทำร่างรายชื่อโดเมน (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ที่มีความสำคัญต่อประเทศไทย 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85506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นโยบายด้านชื่อโดเมนของประเทศไทย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D6387-295A-495A-8906-9F7F12647AC9}" type="slidenum">
              <a:rPr lang="en-US" smtClean="0"/>
              <a:t>19</a:t>
            </a:fld>
            <a:endParaRPr lang="en-US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628650" y="160495"/>
            <a:ext cx="7886699" cy="55313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>
              <a:spcBef>
                <a:spcPts val="450"/>
              </a:spcBef>
            </a:pPr>
            <a:r>
              <a:rPr lang="th-TH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สรุปผล</a:t>
            </a:r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การดำเนินงานที่ผ่านมา ของ สพธอ. 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– </a:t>
            </a:r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การจัดตั้ง 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Local </a:t>
            </a:r>
            <a:r>
              <a:rPr lang="en-US" sz="21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Multistakeholder</a:t>
            </a:r>
            <a:endParaRPr lang="th-TH" sz="21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9" name="Picture 2" descr="https://oatamimi.files.wordpress.com/2014/10/icannmul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339" y="1303668"/>
            <a:ext cx="6513319" cy="4628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737565" y="888170"/>
            <a:ext cx="4299740" cy="4154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1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TIM Forum (Thailand Internet </a:t>
            </a:r>
            <a:r>
              <a:rPr lang="en-US" sz="2100" b="1" dirty="0" err="1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Multistakeholder</a:t>
            </a:r>
            <a:r>
              <a:rPr lang="en-US" sz="2100" b="1" dirty="0">
                <a:solidFill>
                  <a:schemeClr val="tx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40471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1052738"/>
            <a:ext cx="7886700" cy="51738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๑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เรื่องที่ประธานแจ้งให้ที่ประชุมทราบ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๒ : เรื่องเพื่อ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ทราบ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๒.๑ </a:t>
            </a:r>
            <a:r>
              <a:rPr 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คำสั่ง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สำนักงานพัฒนาธุรกรรมทางอิเล็กทรอนิกส์ (องค์การมหาชน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๓๑ /๒๕๕๘ ลงวันที่ ๑๓ ตุลาคม ๒๕๕๘ เรื่อง  แต่งตั้งคณะทำงาน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จัดทำร่างรายชื่อโดเมน (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ที่มีความสำคัญต่อประเทศไทย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๒.๒ </a:t>
            </a:r>
            <a:r>
              <a:rPr 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ที่มา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และเหตุผลของการแต่งตั้งคณะทำงานจัดทำร่างรายชื่อโดเมน (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มีความสำคัญต่อประเทศไทย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๓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เรื่องเพื่อพิจารณา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๓.๑ </a:t>
            </a:r>
            <a:r>
              <a:rPr 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กำหนดขอบเขตการดำเนินงาน และจัดทำร่างรายชื่อโดเมน (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มีความสำคัญต่อประเทศไทย 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๓.๒ </a:t>
            </a:r>
            <a:r>
              <a:rPr 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จัดทำร่างหลักเกณฑ์หรือแนวทางเกี่ยวกับการใช้ชื่อโดเมน (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มีความสำคัญต่อประเทศไทย  และแผนการจัดประชาพิจารณ์    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buNone/>
            </a:pP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 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๔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: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เรื่องอื่นๆ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99707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453130" y="2468376"/>
            <a:ext cx="2176363" cy="2933176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2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53130" y="1758365"/>
            <a:ext cx="2176363" cy="707887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6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91804" y="396925"/>
            <a:ext cx="8261349" cy="392110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>
              <a:spcBef>
                <a:spcPts val="450"/>
              </a:spcBef>
            </a:pPr>
            <a:r>
              <a:rPr lang="th-TH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การป้องกันชื่อสำคัญของประเทศไทย </a:t>
            </a:r>
            <a:endParaRPr lang="th-TH" sz="21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6941" y="1065319"/>
            <a:ext cx="3985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ชื่อสำคัญของประเทศไทยแบ่งเป็น </a:t>
            </a:r>
            <a:r>
              <a:rPr lang="en-US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2 </a:t>
            </a:r>
            <a:r>
              <a:rPr lang="th-TH" sz="24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 </a:t>
            </a:r>
            <a:endParaRPr lang="en-US" sz="24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3131" y="1760490"/>
            <a:ext cx="19958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ปกป้องได้ด้วยกฎระเบียบที่มีในปัจจุบัน (ส่วนน้อย)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06918" y="3503046"/>
            <a:ext cx="19287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ต้องดำเนินการเพิ่มเติมเพื่อปกป้อง</a:t>
            </a:r>
          </a:p>
          <a:p>
            <a:pPr algn="ctr"/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(ส่วนมาก)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683281" y="1713113"/>
            <a:ext cx="60059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chemeClr val="accent6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ประเภทปกป้องได้ด้วยกฎระเบียบที่มีปัจจุบัน</a:t>
            </a:r>
          </a:p>
          <a:p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ประเภทชื่อ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ภูมินามที่สะกดตรงตามรายการที่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UNGEGN 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ประกาศ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  (United 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Nations Group of Experts on Geographical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Names)</a:t>
            </a:r>
            <a:endParaRPr lang="th-TH" sz="20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ตัวอย่างชื่อ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2000" i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Prathet</a:t>
            </a:r>
            <a:r>
              <a:rPr lang="en-US" sz="20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000" i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Thai, </a:t>
            </a:r>
            <a:r>
              <a:rPr lang="en-US" sz="2000" i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Ratcha</a:t>
            </a:r>
            <a:r>
              <a:rPr lang="en-US" sz="20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000" i="1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Anachak</a:t>
            </a:r>
            <a:r>
              <a:rPr lang="en-US" sz="20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2000" i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Thai, </a:t>
            </a:r>
            <a:r>
              <a:rPr lang="en-US" sz="20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Krung </a:t>
            </a:r>
            <a:r>
              <a:rPr lang="en-US" sz="2000" i="1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Thep</a:t>
            </a:r>
            <a:r>
              <a:rPr lang="en-US" sz="2000" i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000" i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กฎระเบียบที่เกี่ยวข้อง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endParaRPr lang="th-TH" sz="20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GAC 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สามารถยื่น “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Early Warning” 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เพื่อคัดค้านการจดชื่อตามรายการนี้ได้ในระยะเวลาที่กำหนด 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291804" y="6364959"/>
            <a:ext cx="36888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ref: http://unstats.un.org/unsd/geoinfo/geonames/</a:t>
            </a: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15768" y="4124280"/>
            <a:ext cx="59583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b="1" dirty="0" smtClean="0">
                <a:solidFill>
                  <a:srgbClr val="FF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ประเภทต้องดำเนินการเพิ่มเติม</a:t>
            </a:r>
          </a:p>
          <a:p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ประเภทชื่อ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ชื่ออื่นๆ ที่ไม่ได้เป็นไปตามมาตรฐานหรือทะเบียนใดๆ แต่เป็นที่ใช้โดยทั่วไป </a:t>
            </a:r>
          </a:p>
          <a:p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ตัวอย่างชื่อ</a:t>
            </a:r>
            <a:r>
              <a:rPr lang="en-US" sz="2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Bangkok, </a:t>
            </a:r>
            <a:r>
              <a:rPr lang="en-US" sz="20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P</a:t>
            </a:r>
            <a:r>
              <a:rPr lang="en-US" sz="20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attaya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, Songkran, </a:t>
            </a:r>
            <a:r>
              <a:rPr lang="en-US" sz="20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Muaythai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en-US" sz="2000" dirty="0" err="1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Padthai</a:t>
            </a:r>
            <a:r>
              <a:rPr lang="en-US" sz="2000" i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000" i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สิ่งที่ต้องดำเนินการเพิ่มเติม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endParaRPr lang="th-TH" sz="2000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แจ้งชื่อเพิ่มเติมสำหรับชื่อภูมินามตามที่ใช้โดยทั่วไป </a:t>
            </a:r>
          </a:p>
          <a:p>
            <a:pPr marL="342900" indent="-228600">
              <a:buFont typeface="Arial" panose="020B0604020202020204" pitchFamily="34" charset="0"/>
              <a:buChar char="•"/>
            </a:pPr>
            <a:r>
              <a:rPr lang="th-TH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จดทะเบียนเครื่องหมายการค้าเพื่อให้ได้การคุ้มครองโดยกลไก </a:t>
            </a:r>
            <a:r>
              <a:rPr lang="en-US" sz="20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Trademark Clearinghouse</a:t>
            </a:r>
          </a:p>
          <a:p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64075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2623457"/>
            <a:ext cx="7886700" cy="30371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๓ </a:t>
            </a:r>
            <a:r>
              <a:rPr lang="en-US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เรื่องเพื่อพิจารณา</a:t>
            </a:r>
            <a:endParaRPr lang="en-US" sz="2000" b="1" dirty="0" smtClean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๓.๒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แผนการจัดทำร่างหลักเกณฑ์หรือแนวทางเกี่ยวกับการใช้ชื่อโดเมน (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ที่มีความสำคัญต่อประเทศ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ไทยและ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แผนการจัดประชาพิจารณ์    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1346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60350" y="277449"/>
            <a:ext cx="8261349" cy="3212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>
              <a:spcBef>
                <a:spcPts val="450"/>
              </a:spcBef>
            </a:pPr>
            <a:r>
              <a:rPr lang="th-TH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(ร่าง) แผนการดำเนินงาน</a:t>
            </a:r>
            <a:endParaRPr lang="th-TH" sz="21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3725679"/>
              </p:ext>
            </p:extLst>
          </p:nvPr>
        </p:nvGraphicFramePr>
        <p:xfrm>
          <a:off x="260350" y="817627"/>
          <a:ext cx="8268456" cy="50977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8458"/>
                <a:gridCol w="936171"/>
                <a:gridCol w="6613827"/>
              </a:tblGrid>
              <a:tr h="26851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ครั้งที่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b="1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กำหนดการ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1800" dirty="0" smtClean="0">
                          <a:latin typeface="TH SarabunPSK" panose="020B0500040200020003" pitchFamily="34" charset="-34"/>
                          <a:cs typeface="TH SarabunPSK" panose="020B0500040200020003" pitchFamily="34" charset="-34"/>
                        </a:rPr>
                        <a:t>กิจกรรม</a:t>
                      </a:r>
                      <a:endParaRPr lang="en-US" sz="1800" dirty="0">
                        <a:latin typeface="TH SarabunPSK" panose="020B0500040200020003" pitchFamily="34" charset="-34"/>
                        <a:cs typeface="TH SarabunPSK" panose="020B0500040200020003" pitchFamily="34" charset="-34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๑</a:t>
                      </a:r>
                      <a:r>
                        <a:rPr lang="en-US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/</a:t>
                      </a:r>
                      <a:r>
                        <a:rPr lang="th-TH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๒๕๕๘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๑๖ ธ</a:t>
                      </a:r>
                      <a:r>
                        <a:rPr lang="en-US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.</a:t>
                      </a:r>
                      <a:r>
                        <a:rPr lang="th-TH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ค. ๕๘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การประชุมเริ่มการดำเนินงานของคณะทำงาน กำหนดขอบเขต</a:t>
                      </a:r>
                      <a:b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</a:b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และแผนการ</a:t>
                      </a:r>
                      <a:r>
                        <a:rPr lang="th-TH" sz="1800" dirty="0" smtClean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ทำงาน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๑</a:t>
                      </a:r>
                      <a:r>
                        <a:rPr lang="en-US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/</a:t>
                      </a:r>
                      <a:r>
                        <a:rPr lang="th-TH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๒๕๕๙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๑๗ ก</a:t>
                      </a:r>
                      <a:r>
                        <a:rPr lang="en-US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.</a:t>
                      </a:r>
                      <a:r>
                        <a:rPr lang="th-TH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พ ๕๙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ร่างรายชื่อโดเมนที่สำคัญต่อประเทศไทย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ร่างกระบวนการป้องกันชื่อที่สำคัญต่อประเทศไทย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เตรียมท่าที เพื่อ เข้าร่วมประชุม </a:t>
                      </a:r>
                      <a:r>
                        <a:rPr lang="en-US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ICANN </a:t>
                      </a: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ครั้งที่ </a:t>
                      </a:r>
                      <a:r>
                        <a:rPr lang="en-US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55 </a:t>
                      </a: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ณ ประเทศ </a:t>
                      </a:r>
                      <a:b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</a:b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โมรอคโค ในเรื่องที่เกี่ยวกับชื่อ</a:t>
                      </a:r>
                      <a:r>
                        <a:rPr lang="th-TH" sz="1800" dirty="0" smtClean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สำคัญ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๒</a:t>
                      </a:r>
                      <a:r>
                        <a:rPr lang="en-US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/</a:t>
                      </a:r>
                      <a:r>
                        <a:rPr lang="th-TH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๒๕๕๙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๒๐ เม.ย. ๕๙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พิจารณาร่างรายชื่อโดเมนที่มีความสำคัญต่อประเทศ และร่างกระบวนการป้องกันชื่อที่สำคัญต่อประเทศไทย </a:t>
                      </a:r>
                      <a:b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</a:b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เพื่อเข้าสู่กระบวนการประชาพิจารณ์ผ่านช่องทาง</a:t>
                      </a:r>
                      <a:r>
                        <a:rPr lang="th-TH" sz="1800" dirty="0" smtClean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เว็บไซต์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๓</a:t>
                      </a:r>
                      <a:r>
                        <a:rPr lang="en-US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/</a:t>
                      </a:r>
                      <a:r>
                        <a:rPr lang="th-TH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๒๕๕๙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๑๕ มิ.ย.  ๕๙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พิจารณาผลสรุปจากการทำประชาพิจารณ์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เตรียมท่าที เพื่อ เข้าร่วมประชุม </a:t>
                      </a:r>
                      <a:r>
                        <a:rPr lang="en-US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ICANN </a:t>
                      </a: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ครั้งที่ </a:t>
                      </a:r>
                      <a:r>
                        <a:rPr lang="en-US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5</a:t>
                      </a: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6 ณ ประเทศ ปานามาในเรื่องที่เกี่ยวกับชื่อ</a:t>
                      </a:r>
                      <a:r>
                        <a:rPr lang="th-TH" sz="1800" dirty="0" smtClean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สำคัญ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๔</a:t>
                      </a:r>
                      <a:r>
                        <a:rPr lang="en-US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/</a:t>
                      </a:r>
                      <a:r>
                        <a:rPr lang="th-TH" sz="160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๒๕๕๙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๑๗ ส.ค ๒๕๕๙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พิจารณารายงานรายชื่อโดเมนที่มีความสำคัญต่อประเทศ ฉบับสมบูรณ์ ปี ๒๕๕๙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พิจารณารายงานกระบวนการป้องกันชื่อที่สำคัญต่อประเทศไทยฉบับสมบูรณ์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๕</a:t>
                      </a:r>
                      <a:r>
                        <a:rPr lang="en-US" sz="16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/</a:t>
                      </a:r>
                      <a:r>
                        <a:rPr lang="th-TH" sz="16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Cordia New" panose="020B0304020202020204" pitchFamily="34" charset="-34"/>
                        </a:rPr>
                        <a:t>๒๕๕๙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16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๑๔ ก.ย ๕๙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ordia New" panose="020B0304020202020204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marR="0" lvl="0" indent="-34290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th-TH" sz="1800" dirty="0">
                          <a:effectLst/>
                          <a:latin typeface="TH SarabunPSK" panose="020B0500040200020003" pitchFamily="34" charset="-34"/>
                          <a:ea typeface="Times New Roman" panose="02020603050405020304" pitchFamily="18" charset="0"/>
                          <a:cs typeface="TH SarabunPSK" panose="020B0500040200020003" pitchFamily="34" charset="-34"/>
                        </a:rPr>
                        <a:t>รูปแบบการเผยแพร่รายงานรายชื่อโดเมนที่มีความสำคัญต่อประเทศ ฉบับสมบูรณ์ ปี ๒๕๕๙ และ รายงานกระบวนการป้องกันชื่อที่สำคัญต่อประเทศไทยฉบับสมบูรณ์ </a:t>
                      </a:r>
                      <a:endParaRPr lang="en-US" sz="1800" dirty="0"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76353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2623457"/>
            <a:ext cx="7886700" cy="30371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๔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: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เรื่องอื่นๆ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07420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3189514"/>
            <a:ext cx="7886700" cy="30371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๑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เรื่องที่ประธานแจ้งให้ที่ประชุม</a:t>
            </a:r>
            <a:r>
              <a:rPr lang="th-TH" sz="2000" b="1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ทราบ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4378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2623457"/>
            <a:ext cx="7886700" cy="30371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๒ : เรื่องเพื่อทราบ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๒.๑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คำสั่งสำนักงานพัฒนาธุรกรรมทางอิเล็กทรอนิกส์ (องค์การมหาชน)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b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 ๓๑ /๒๕๕๘ ลงวันที่ ๑๓ ตุลาคม ๒๕๕๘ เรื่อง  แต่งตั้งคณะทำงาน</a:t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จัดทำร่างรายชื่อโดเมน (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ที่มีความสำคัญต่อประเทศไทย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6626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774" y="148151"/>
            <a:ext cx="8856755" cy="43007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>
              <a:spcBef>
                <a:spcPts val="450"/>
              </a:spcBef>
            </a:pPr>
            <a:r>
              <a:rPr lang="th-TH" sz="21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วาระที่ ๒.๑ </a:t>
            </a:r>
            <a:endParaRPr lang="th-TH" sz="21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77354" y="830266"/>
            <a:ext cx="3405530" cy="563231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0650"/>
            <a:r>
              <a:rPr lang="th-TH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อำนาจหน้าที่</a:t>
            </a:r>
          </a:p>
          <a:p>
            <a:pPr marL="342900" indent="-222250">
              <a:buAutoNum type="thaiNumPeriod"/>
            </a:pPr>
            <a:r>
              <a:rPr lang="th-TH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กำหนด</a:t>
            </a: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ขอบเขตการดำเนินงาน และจัดทำร่างรายชื่อโดเมน (</a:t>
            </a:r>
            <a:r>
              <a:rPr lang="en-US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ที่มีความสำคัญต่อประเทศไทย รวมถึงจัดทำร่างหลักเกณฑ์หรือแนวทางเกี่ยวกับการใช้ชื่อโดเมน (</a:t>
            </a:r>
            <a:r>
              <a:rPr lang="en-US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ที่สำคัญดังกล่าว ตลอดจนให้ข้อคิดเห็นและข้อเสนอแนะที่</a:t>
            </a:r>
            <a:r>
              <a:rPr lang="th-TH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เกี่ยวข้อง</a:t>
            </a:r>
          </a:p>
          <a:p>
            <a:pPr marL="342900" indent="-222250">
              <a:buAutoNum type="thaiNumPeriod"/>
            </a:pPr>
            <a:endParaRPr lang="th-TH" dirty="0" smtClean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222250">
              <a:buAutoNum type="thaiNumPeriod"/>
            </a:pPr>
            <a:r>
              <a:rPr lang="th-TH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จัด</a:t>
            </a: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ให้มีการรับฟังข้อคิดเห็นและข้อเสนอแนะ โดยวิธีการที่เหมาะสมจากสาธารณะหรือ ผู้ที่เกี่ยวข้องเพื่อประโยชน์ต่อการจัดทำร่างรายชื่อโดเมน  (</a:t>
            </a:r>
            <a:r>
              <a:rPr lang="en-US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ที่มีความสำคัญต่อประเทศไทย และ ร่างหลักเกณฑ์เกี่ยวกับการใช้ชื่อโดเมน (</a:t>
            </a:r>
            <a:r>
              <a:rPr lang="en-US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Domain </a:t>
            </a:r>
            <a:r>
              <a:rPr lang="en-US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Name</a:t>
            </a:r>
            <a:r>
              <a:rPr lang="th-TH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</a:p>
          <a:p>
            <a:pPr marL="342900" indent="-222250">
              <a:buAutoNum type="thaiNumPeriod"/>
            </a:pPr>
            <a:endParaRPr lang="th-TH" dirty="0">
              <a:solidFill>
                <a:srgbClr val="0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342900" indent="-222250">
              <a:buAutoNum type="thaiNumPeriod"/>
            </a:pPr>
            <a:r>
              <a:rPr lang="th-TH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ปฏิบัติงาน</a:t>
            </a: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อื่นใดที่เกี่ยวข้องกับการจัดทำร่างรายชื่อโดเมน (</a:t>
            </a:r>
            <a:r>
              <a:rPr lang="en-US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ที่มีความสำคัญ ต่อประเทศไทย และร่างหลักเกณฑ์เกี่ยวกับการใช้ชื่อโดเมน (</a:t>
            </a:r>
            <a:r>
              <a:rPr lang="en-US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dirty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รวมทั้งประสานงานกับหน่วยงานหรือองค์กรที่เกี่ยวข้อง </a:t>
            </a:r>
            <a:endParaRPr lang="th-TH" b="0" i="0" dirty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</p:txBody>
      </p:sp>
      <p:pic>
        <p:nvPicPr>
          <p:cNvPr id="1026" name="Picture 2" descr="D:\Users\pitinan\AppData\Local\LINE\Cache\tmp\145024799099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85" y="1014932"/>
            <a:ext cx="4972558" cy="3613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152774" y="645600"/>
            <a:ext cx="3405530" cy="369332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4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0650"/>
            <a:r>
              <a:rPr lang="th-TH" b="1" dirty="0" smtClean="0">
                <a:solidFill>
                  <a:srgbClr val="0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องค์ประกอบคณะทำงาน</a:t>
            </a:r>
            <a:endParaRPr lang="th-TH" b="0" i="0" dirty="0">
              <a:solidFill>
                <a:srgbClr val="000000"/>
              </a:solidFill>
              <a:effectLst/>
              <a:latin typeface="Tahoma" panose="020B0604030504040204" pitchFamily="34" charset="0"/>
            </a:endParaRPr>
          </a:p>
        </p:txBody>
      </p:sp>
      <p:pic>
        <p:nvPicPr>
          <p:cNvPr id="1028" name="Picture 4" descr="D:\Users\pitinan\AppData\Local\LINE\Cache\tmp\14502480637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56" y="4578906"/>
            <a:ext cx="4868503" cy="2231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904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51684" y="234348"/>
            <a:ext cx="8910004" cy="44056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vert="horz" lIns="68580" tIns="34290" rIns="68580" bIns="3429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30969" indent="-40481"/>
            <a:r>
              <a:rPr lang="th-TH" sz="3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000" b="1" dirty="0" smtClean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ระเบียบวาระการประชุม</a:t>
            </a:r>
            <a:endParaRPr lang="en-US" sz="3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3336" y="2623457"/>
            <a:ext cx="7886700" cy="30371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ระเบียบวาระที่ ๒ : เรื่องเพื่อทราบ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719263" indent="-401638">
              <a:buNone/>
            </a:pP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๒.๒ 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	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ที่มาและเหตุผลของการแต่งตั้งคณะทำงานจัดทำร่างรายชื่อโดเมน (</a:t>
            </a:r>
            <a:r>
              <a:rPr lang="en-US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2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ที่มีความสำคัญต่อประเทศไทย</a:t>
            </a:r>
            <a:endParaRPr lang="en-US" sz="2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2330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60409" y="278052"/>
            <a:ext cx="8172952" cy="669349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marL="130969" indent="-40481"/>
            <a:r>
              <a:rPr lang="th-TH" sz="24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ข้อมูลพื้นฐานเกี่ยวกับการบริหารจัดการชื่อโดเมน</a:t>
            </a:r>
            <a:endParaRPr lang="en-US" sz="24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นโยบายด้านชื่อโดเมนของประเทศไทย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D6387-295A-495A-8906-9F7F12647AC9}" type="slidenum">
              <a:rPr lang="en-US" smtClean="0"/>
              <a:t>7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929987" y="1059924"/>
            <a:ext cx="73511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th-TH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ชื่อโดเมน (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Domain Name) </a:t>
            </a:r>
            <a:r>
              <a:rPr lang="th-TH" sz="16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ชื่อที่ใช้เรียกเว็บไซต์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*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เพื่อให้จดจำได้ง่าย เช่น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  <a:hlinkClick r:id="rId3"/>
              </a:rPr>
              <a:t>www.google.com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เป็นการยืนยันตัวตนของระบบงานและถือเป็น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Critical Infrastructure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ที่สำคัญ</a:t>
            </a:r>
          </a:p>
          <a:p>
            <a:pPr marL="257175" indent="-126206">
              <a:buFont typeface="Arial" panose="020B0604020202020204" pitchFamily="34" charset="0"/>
              <a:buChar char="•"/>
            </a:pPr>
            <a:r>
              <a:rPr lang="th-TH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หมายเลขไอพี (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IP Address) </a:t>
            </a:r>
            <a:r>
              <a:rPr lang="th-TH" sz="16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หมายเลขที่อยู่ของเครื่องแม่ข่ายของเว็บไซต์ เป็นเสมือนเลขที่บ้านบนเครือข่ายที่คอมพิวเตอร์จะรู้จักและวิ่งไปดึงข้อมูลมาแสดงบนเบาวเซอร์ได้ เช่น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49.231.60.153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คือหมายเลขไอพีของเว็บไซต์กูเกิล ซึ่งเบื้องหลังจะมีการจับคู่ ชื่อโดเมนและหมายเลขไอพี ด้วยเครือข่ายที่เรียกว่า 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Domain Name Servers (DNS)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83040" y="5092961"/>
            <a:ext cx="3160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30969"/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*</a:t>
            </a:r>
            <a:r>
              <a:rPr lang="th-TH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นอกจากชื่อของเว็บไซต์แล้ว ชื่อโดเมนยังเป็นชื่อของระบบงานซึ่งไม่ได้ใช้งานผ่านเว็บเบราเซอร์ได้อีกด้วย</a:t>
            </a:r>
            <a:endParaRPr lang="en-US" sz="14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25" name="Picture 24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268" y="2367592"/>
            <a:ext cx="3750541" cy="2645264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30" name="TextBox 29"/>
          <p:cNvSpPr txBox="1"/>
          <p:nvPr/>
        </p:nvSpPr>
        <p:spPr>
          <a:xfrm>
            <a:off x="4253090" y="2291800"/>
            <a:ext cx="36498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Internet Corporation for Assigned Names and Numbers (ICANN)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เป็นหน่วยงานไม่แสวงผลกำไรที่ตั้งขึ้นใน ปี พ.ศ. ๒๕๔๑ (ค.ศ. ๑๙๙๘) ทำหน้าที่กำหนดนโยบายเกี่ยวกับอินเทอร์เน็ต ชื่อโดเมน หมายเลขไอพี และโปรโตคอลทางเทคนิค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53090" y="3690224"/>
            <a:ext cx="3537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Internet Assigned Numbers Authority (IANA) </a:t>
            </a:r>
            <a:r>
              <a:rPr lang="en-US" sz="1600" b="1" i="1" dirty="0" smtClean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1600" b="1" i="1" dirty="0" smtClean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6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</a:t>
            </a:r>
            <a:r>
              <a:rPr lang="en-US" sz="1600" dirty="0" smtClean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หน่วยงานย่อยภายใต้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ICANN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ทำหน้าที่บริหารจัดการหมายเลขไอพี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224139" y="4475290"/>
            <a:ext cx="37815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fr-FR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National Telecommunications &amp; Information Administration (NTIA) (USA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 หน่วยงานของรัฐบาลสหรัฐอเมริกา ที่ควบคุมการดำเนินการของ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IANA</a:t>
            </a:r>
            <a:endParaRPr lang="th-TH" sz="1600" i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96107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06732" y="332204"/>
            <a:ext cx="8297881" cy="487193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marL="130969" indent="-40481"/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๑. ข้อมูลพื้นฐานเกี่ยวกับชื่อโดเมน</a:t>
            </a:r>
            <a:r>
              <a:rPr lang="en-US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-</a:t>
            </a:r>
            <a:r>
              <a:rPr lang="th-TH" sz="20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ประเภทของชื่อโดเมน</a:t>
            </a:r>
            <a:endParaRPr lang="en-US" sz="2000" b="1" dirty="0">
              <a:solidFill>
                <a:schemeClr val="bg1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นโยบายด้านชื่อโดเมนของประเทศไทย</a:t>
            </a:r>
            <a:endParaRPr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D6387-295A-495A-8906-9F7F12647AC9}" type="slidenum">
              <a:rPr lang="en-US" smtClean="0"/>
              <a:t>8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365477" y="939974"/>
            <a:ext cx="8149873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th-TH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ชื่อโดเมนระดับสูงสุดแบบรหัสประเทศ (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Country Code Top Level Domain </a:t>
            </a:r>
            <a:r>
              <a:rPr lang="th-TH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หรือ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600" b="1" i="1" dirty="0" err="1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ccTLD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lang="th-TH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6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</a:t>
            </a:r>
            <a:r>
              <a:rPr lang="en-US" sz="16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ชื่อโดเมนระดับสุงสุดที่บ่งชี้ว่าเป็นชื่อโดเมนที่มีความเกี่ยวข้องกับประเทศ วิธีการบริหารจัดการจะเป็นการมอบหมายให้แต่ละประเทศดูแลโดยไม่มีสัญญาผูกมัด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เช่น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“.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cn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” “.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jp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” “.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uk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”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สำหรับประเทศไทยมีการจัดตั้ง </a:t>
            </a:r>
            <a:r>
              <a:rPr lang="th-TH" sz="16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มูลนิธิศูนย์สารสนเทศเครือข่ายไทย (</a:t>
            </a:r>
            <a:r>
              <a:rPr lang="en-US" sz="1600" i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Thai Network Information Center Foundation: THNICF)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เพื่อเป็น หน่วยงานกำกับดูแลการดำเนินการของ “.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th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”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ผู้ขอสิทธิ์ในชื่อโดเมนประเภทนี้จะต้องมีการพิสูจน์ว่ามีความเป็นไทยจึงจะขอสิทธิ์ในชื่อโดเมนนั้นได้ ตัวอย่างเช่น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www.mict.go.th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 “.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th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”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แสดงความเป็นประเทศไทย “.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go”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แสดงความเป็นรัฐบาล และ “.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mict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”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หมายถึงกระทรวงเทคโนโลยีสารสนเทศและการสื่อสาร</a:t>
            </a:r>
            <a:endParaRPr lang="en-US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30969"/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57175" indent="-126206">
              <a:buFont typeface="Arial" panose="020B0604020202020204" pitchFamily="34" charset="0"/>
              <a:buChar char="•"/>
            </a:pPr>
            <a:r>
              <a:rPr lang="th-TH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ชื่อโดเมนระดับสูงสุดแบบทั่วไป 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(Generic Top Level Domain </a:t>
            </a:r>
            <a:r>
              <a:rPr lang="th-TH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หรือ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1600" b="1" i="1" dirty="0" err="1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gTLD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 ชื่อโดเมนประเภททั่วไป เช่น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.com 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.net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.info 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ซึ่งตั้งแต่ก่อตั้งอินเทอร์เน็ตจนถึงปี ค.ศ. ๒๐๑๒ มีชื่อโดเมนระดับสูงสุดประเภทนี้ประมาณ ๒๐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ชื่อเท่านั้นและมีแนวทางการบริหารจัดการลักษณะ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First Come - First Serve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หมายถึงผู้ใดดำเนินการซื้อชื่อโดเมนหนึ่ง ๆ ก่อน ผู้นั้นก็จะได้สิทธิ์ในการใช้ชื่อนั้นไป ตัวอย่างเช่น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www.google.com, www.webhosting.info </a:t>
            </a:r>
          </a:p>
          <a:p>
            <a:pPr marL="130969"/>
            <a:endParaRPr lang="th-TH" sz="1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57175" indent="-126206">
              <a:buFont typeface="Arial" panose="020B0604020202020204" pitchFamily="34" charset="0"/>
              <a:buChar char="•"/>
            </a:pPr>
            <a:r>
              <a:rPr lang="th-TH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ชื่อโดเมนระดับสูงสุดแบบทั่วไปรุ่นใหม่ 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(New Generic Top Level Domain </a:t>
            </a:r>
            <a:r>
              <a:rPr lang="th-TH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หรือ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new </a:t>
            </a:r>
            <a:r>
              <a:rPr lang="en-US" sz="1600" b="1" i="1" dirty="0" err="1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gTLD</a:t>
            </a:r>
            <a:r>
              <a:rPr lang="en-US" sz="1600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คือ ชื่อโดเมนประเภททั่วไปที่เปิดให้มีการจดทะเบียนเพิ่มเติมในปี </a:t>
            </a:r>
            <a:r>
              <a:rPr lang="th-TH" sz="1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ค.ศ. ๒๐๑๒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และมีผู้ยื่นใบสมัคร ๑๙๓๐ ชื่อ แบ่งเป็น </a:t>
            </a:r>
            <a:b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-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ประเภทภูมินาม (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Geographic) 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เช่น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tokyo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.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paris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.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okinawa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-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 (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Community)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เช่น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.music .gay .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archi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-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ประเภทภาษาท้องถิ่น (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Internationalized domain Name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IDN)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เช่น </a:t>
            </a:r>
            <a:r>
              <a:rPr lang="en-US" sz="12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ja-JP" altLang="en-US" sz="1200" dirty="0">
                <a:hlinkClick r:id="rId3"/>
              </a:rPr>
              <a:t> 欧莱雅</a:t>
            </a:r>
            <a:r>
              <a:rPr lang="ja-JP" altLang="en-US" sz="1200" dirty="0"/>
              <a:t> </a:t>
            </a:r>
            <a:r>
              <a:rPr lang="en-US" altLang="ja-JP" sz="1200" dirty="0"/>
              <a:t>(L‘Oréal), </a:t>
            </a:r>
            <a:br>
              <a:rPr lang="en-US" altLang="ja-JP" sz="1200" dirty="0"/>
            </a:br>
            <a:r>
              <a:rPr lang="en-US" altLang="ja-JP" sz="1200" dirty="0"/>
              <a:t>      </a:t>
            </a:r>
            <a:r>
              <a:rPr lang="ja-JP" altLang="en-US" sz="1200" dirty="0"/>
              <a:t>ポイント </a:t>
            </a:r>
            <a:r>
              <a:rPr lang="en-US" altLang="ja-JP" sz="1200" dirty="0"/>
              <a:t>(Point-to</a:t>
            </a:r>
            <a:r>
              <a:rPr lang="th-TH" altLang="ja-JP" sz="1200" dirty="0"/>
              <a:t> โดย </a:t>
            </a:r>
            <a:r>
              <a:rPr lang="en-US" altLang="ja-JP" sz="1200" dirty="0"/>
              <a:t>Amazon)</a:t>
            </a:r>
            <a:r>
              <a:rPr lang="ja-JP" altLang="en-US" sz="1200" dirty="0"/>
              <a:t>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-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ประเภทอื่นๆ (ไม่ระบุประเภท) เช่น ตราสินค้า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microsoft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.</a:t>
            </a:r>
            <a:r>
              <a:rPr lang="en-US" sz="1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ibm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ทั้งนี้แต่ละชื่อสามารถอยู่ในหลายประเภทได้ และมีใบสมัครจากประเทศไทยในประเภทอื่นๆ นี้สองชื่อ คือ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.thai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โดยบริษัท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Better Living Management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.scb </a:t>
            </a:r>
            <a:r>
              <a:rPr lang="th-TH" sz="1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โดยธนาคารไทยพาณิชย์</a:t>
            </a:r>
          </a:p>
        </p:txBody>
      </p:sp>
    </p:spTree>
    <p:extLst>
      <p:ext uri="{BB962C8B-B14F-4D97-AF65-F5344CB8AC3E}">
        <p14:creationId xmlns:p14="http://schemas.microsoft.com/office/powerpoint/2010/main" val="144748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07303" y="3676591"/>
            <a:ext cx="893669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endParaRPr lang="en-US" b="1" i="1" dirty="0">
              <a:solidFill>
                <a:schemeClr val="accent1">
                  <a:lumMod val="75000"/>
                </a:schemeClr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130969"/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ผลกระทบจากการไม่รู้เท่าทัน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new 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gTLD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และ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TMCH 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ได้แก่ </a:t>
            </a:r>
          </a:p>
          <a:p>
            <a:pPr marL="600075" indent="-257175">
              <a:buFont typeface="Wingdings" panose="05000000000000000000" pitchFamily="2" charset="2"/>
              <a:buChar char="q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ภาคธุรกิจที่เป็นเจ้าของตราสินค้ายังไม่ทราบและไม่ได้ใช้ประโยชน์จากโปรแกรมนี้เมื่อเทียบกับประเทศอื่นๆ ในเอเซีย</a:t>
            </a:r>
          </a:p>
          <a:p>
            <a:pPr marL="600075" indent="-257175">
              <a:buFont typeface="Wingdings" panose="05000000000000000000" pitchFamily="2" charset="2"/>
              <a:buChar char="q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ภาคธุรกิจที่เกี่ยวกับกฎหมายยังไม่ปรับตัวให้มีบริการเกี่ยวกับการป้องกันเครื่องหมายการค้าบนโลกอินเทอร์เน็ต ปัจจุบันนี้หากต้องการลงทะเบียนคำว่า “โคคาโคล่า” จะต้องไปขึ้นทะเบียนกับบริษัทกฎหมายของประเทศจีนที่รองรับการจัดทำ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TMCH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สำหรับภาษาไทย </a:t>
            </a:r>
          </a:p>
          <a:p>
            <a:pPr marL="600075" indent="-257175">
              <a:buFont typeface="Wingdings" panose="05000000000000000000" pitchFamily="2" charset="2"/>
              <a:buChar char="q"/>
            </a:pP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ภาครัฐไม่มีแนวนโยบายในการดำเนินการพิจารณา เช่น จะป้องกันชื่อสำคัญของประเทศไทยอย่างไร เช่น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.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muaythai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.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padthai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.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bangkok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.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pattaya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.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chiangmai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และบางครั้งภาคเอกชนที่ต้องการเป็นเจ้าของชื่อ 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new 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gTLD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จำเป็นต้องได้รับการสนับสนุน (หรือไม่คัดค้าน) จากหน่วยงานที่เกี่ยวข้อง เช่น การจดคำว่า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.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songkran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(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สงกรานต์) อาจจะต้องการหนังสือสนับสนุนจาก กระทรวงวัฒนธรรม ซึ่งหน่วยงานอาจจะมีความเข้าใจที่จำกัดในการพิจารณาผลกระทบและตัดสินใจว่าควรสนับสนุนผู้สมัครรายนั้นๆ หรือไม่</a:t>
            </a:r>
          </a:p>
          <a:p>
            <a:pPr marL="257175" indent="-126206">
              <a:buFont typeface="Arial" panose="020B0604020202020204" pitchFamily="34" charset="0"/>
              <a:buChar char="•"/>
            </a:pPr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07303" y="283837"/>
            <a:ext cx="8412262" cy="724599"/>
          </a:xfrm>
          <a:solidFill>
            <a:schemeClr val="accent1">
              <a:lumMod val="50000"/>
            </a:schemeClr>
          </a:solidFill>
        </p:spPr>
        <p:txBody>
          <a:bodyPr>
            <a:normAutofit/>
          </a:bodyPr>
          <a:lstStyle/>
          <a:p>
            <a:pPr marL="130969" indent="-40481"/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ความเปลี่ยนแปลงของโลกอินเทอร์เน็ตที่สำคัญในปี พ.ศ. ๒๕๕๕-๒๕๕๘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/>
            </a:r>
            <a:b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new </a:t>
            </a:r>
            <a:r>
              <a:rPr lang="en-US" sz="2100" b="1" dirty="0" err="1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gTLD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และ </a:t>
            </a:r>
            <a:r>
              <a:rPr lang="en-US" sz="2100" b="1" dirty="0">
                <a:solidFill>
                  <a:schemeClr val="bg1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Trademark Clearinghouse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h-TH" smtClean="0"/>
              <a:t>นโยบายด้านชื่อโดเมนของประเทศไทย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D6387-295A-495A-8906-9F7F12647AC9}" type="slidenum">
              <a:rPr lang="en-US" smtClean="0"/>
              <a:t>9</a:t>
            </a:fld>
            <a:endParaRPr lang="en-US" dirty="0"/>
          </a:p>
        </p:txBody>
      </p:sp>
      <p:pic>
        <p:nvPicPr>
          <p:cNvPr id="1026" name="Picture 2" descr="http://newgtlds.icann.org/sites/default/files/main-images/application-stats-region-844x546-12mar14-e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4145" y="1423112"/>
            <a:ext cx="3657753" cy="2366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115050" y="3789383"/>
            <a:ext cx="20249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Source: http://newgtlds.icann.org/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7303" y="1231231"/>
            <a:ext cx="45096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126206"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New GTLD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ที่ได้เปิดให้มีการยื่นขอรอบแรกไปในปี พ.ศ. ๒๕๕๕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นั้น ภาคธุรกิจและภาคประชาสังคมของไทยยังไม่มีความตระหนักเกี่ยวกับโปรแกรมนี้มากนัก</a:t>
            </a:r>
          </a:p>
          <a:p>
            <a:pPr marL="257175" indent="-126206">
              <a:buFont typeface="Arial" panose="020B0604020202020204" pitchFamily="34" charset="0"/>
              <a:buChar char="•"/>
            </a:pPr>
            <a:r>
              <a:rPr lang="en-US" b="1" i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Trademark Clearinghouse (TMCH)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เป็นกลไกที่จะช่วยให้เจ้าของตราสินค้าปกป้องชื่อของตนได้ เมื่อมีการเปิด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new 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gTLD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ใหม่ๆ เช่น เมื่อมี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.food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เกิดขึ้น ทำอย่างไรให้ 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cpf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สามารถป้องกันชื่อ 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cpf.food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เอาไว้ได้ หรือเมื่อมี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.city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เกิดขึ้น ทำอย่างไรให้ ชื่อ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bangkok.city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หรือ </a:t>
            </a:r>
            <a:r>
              <a:rPr lang="en-US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pattaya.city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ไม่ตกเป็นของชาวต่างชาติ เป็นต้น </a:t>
            </a:r>
          </a:p>
        </p:txBody>
      </p:sp>
    </p:spTree>
    <p:extLst>
      <p:ext uri="{BB962C8B-B14F-4D97-AF65-F5344CB8AC3E}">
        <p14:creationId xmlns:p14="http://schemas.microsoft.com/office/powerpoint/2010/main" val="123118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2290</TotalTime>
  <Words>3039</Words>
  <Application>Microsoft Office PowerPoint</Application>
  <PresentationFormat>On-screen Show (4:3)</PresentationFormat>
  <Paragraphs>251</Paragraphs>
  <Slides>23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คณะทำงานจัดทำร่างรายชื่อโดเมน (Domain Name)  ที่มีความสำคัญต่อประเทศไทย ครั้งที่ ๑/๒๕๕๘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ข้อมูลพื้นฐานเกี่ยวกับการบริหารจัดการชื่อโดเมน</vt:lpstr>
      <vt:lpstr>๑. ข้อมูลพื้นฐานเกี่ยวกับชื่อโดเมน - ประเภทของชื่อโดเมน</vt:lpstr>
      <vt:lpstr>ความเปลี่ยนแปลงของโลกอินเทอร์เน็ตที่สำคัญในปี พ.ศ. ๒๕๕๕-๒๕๕๘ new gTLD และ Trademark Clearinghouse</vt:lpstr>
      <vt:lpstr>PowerPoint Presentation</vt:lpstr>
      <vt:lpstr> ความเปลี่ยนแปลงของโลกอินเทอร์เน็ตที่สำคัญในปี ค.ศ. ๒๐๑๒-๒๐๑๕ IANA Stewardship Transition</vt:lpstr>
      <vt:lpstr>ความเปลี่ยนแปลงของโลกอินเทอร์เน็ตที่สำคัญในปี ค.ศ. ๒๐๑๒-๒๐๑๕ Change of Whois Information</vt:lpstr>
      <vt:lpstr> ประเด็นที่เกี่ยวข้องกับการใช้ภาษาไทยในอินเทอร์เน็ต Focus on Localization</vt:lpstr>
      <vt:lpstr>PowerPoint Presentation</vt:lpstr>
      <vt:lpstr>ความเปลี่ยนแปลงของโลกอินเทอร์เน็ตที่สำคัญในปี ค.ศ. ๒๐๑๒-๒๐๑๕ การกำหนดมาตรการ “ปิด” ชื่อโดเมนที่มีปัญหา</vt:lpstr>
      <vt:lpstr>ความเปลี่ยนแปลงของโลกอินเทอร์เน็ตที่สำคัญในปี ค.ศ. ๒๐๑๒-๒๐๑๕ การกำหนดมาตรการ “ปิด” เว็บไซต์ ที่มีปัญหา (ต่อ)</vt:lpstr>
      <vt:lpstr>สรุปผลการดำเนินงานที่ผ่านมา ของ สพธอ. – ในการประชุม ICANN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นโยบายด้านชื่อโดเมนของประเทศไทย</dc:title>
  <dc:creator>สำนักงานพัฒนาธุรกรรมทางอิเล็กทรอนิกส์ (องค์การมหาชน)</dc:creator>
  <cp:lastModifiedBy>Supit Sripak</cp:lastModifiedBy>
  <cp:revision>61</cp:revision>
  <cp:lastPrinted>2015-12-16T06:51:26Z</cp:lastPrinted>
  <dcterms:created xsi:type="dcterms:W3CDTF">2015-07-20T07:25:15Z</dcterms:created>
  <dcterms:modified xsi:type="dcterms:W3CDTF">2015-12-18T09:08:36Z</dcterms:modified>
</cp:coreProperties>
</file>