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94" r:id="rId4"/>
    <p:sldId id="296" r:id="rId5"/>
    <p:sldId id="292" r:id="rId6"/>
    <p:sldId id="295" r:id="rId7"/>
    <p:sldId id="272" r:id="rId8"/>
    <p:sldId id="273" r:id="rId9"/>
    <p:sldId id="257" r:id="rId10"/>
    <p:sldId id="279" r:id="rId11"/>
    <p:sldId id="258" r:id="rId12"/>
    <p:sldId id="259" r:id="rId13"/>
    <p:sldId id="281" r:id="rId14"/>
    <p:sldId id="260" r:id="rId15"/>
    <p:sldId id="261" r:id="rId16"/>
    <p:sldId id="262" r:id="rId17"/>
    <p:sldId id="263" r:id="rId18"/>
    <p:sldId id="297" r:id="rId19"/>
    <p:sldId id="265" r:id="rId20"/>
    <p:sldId id="290" r:id="rId21"/>
    <p:sldId id="298" r:id="rId22"/>
    <p:sldId id="291" r:id="rId23"/>
    <p:sldId id="299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7B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9" autoAdjust="0"/>
    <p:restoredTop sz="94660"/>
  </p:normalViewPr>
  <p:slideViewPr>
    <p:cSldViewPr snapToGrid="0">
      <p:cViewPr>
        <p:scale>
          <a:sx n="100" d="100"/>
          <a:sy n="100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413C5-D9D5-4F18-8801-94389FA8FF7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D5947-DF95-4472-B802-237E73DF7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8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08392-B1E9-4704-8DA4-29D6DD930DE8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25820-77EA-490C-8ADC-9844339D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CBE0-7A3E-491A-9E9F-DC188A90E9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5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CBE0-7A3E-491A-9E9F-DC188A90E9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9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ACBE0-7A3E-491A-9E9F-DC188A90E9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7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2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5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9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5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4F20-5EF4-475E-8488-ABFE5D537B9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5A69-0124-4BE6-AB9B-353ADCB0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tldresult.icann.org/application-result/applicationstatus/viewstatus:viewapplicationdetails/10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90029"/>
            <a:ext cx="6858000" cy="923090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จัดทำร่างรายชื่อ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โดเมน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Name)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มีความสำคัญต่อประเทศไทย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๑/๒๕๕๘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6" y="4162203"/>
            <a:ext cx="6858000" cy="1378625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ณ ห้องประชุม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Think Big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๒๐ </a:t>
            </a:r>
            <a:b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สำนักงานพ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ั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ฒนาธุรกรรมทางอิเล็กทรอนิกส์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กระทรวงเทคโนโลยีสารสนเทศและการสื่อสาร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https://www.etda.or.th/public_downloads/logo_etda-defau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6" y="5871695"/>
            <a:ext cx="1311301" cy="6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02" y="1069840"/>
            <a:ext cx="5154095" cy="4150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 Active Key Issues</a:t>
            </a:r>
          </a:p>
          <a:p>
            <a:pPr lvl="1"/>
            <a:r>
              <a:rPr lang="en-US" sz="2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New </a:t>
            </a:r>
            <a:r>
              <a:rPr lang="en-US" sz="2000" b="1" u="sng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gTLD</a:t>
            </a:r>
            <a:r>
              <a:rPr lang="en-US" sz="2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Trademark </a:t>
            </a:r>
            <a:r>
              <a:rPr lang="en-US" sz="20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Clearinghouse</a:t>
            </a:r>
          </a:p>
          <a:p>
            <a:pPr lvl="1"/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IANA Stewardship Transition</a:t>
            </a:r>
          </a:p>
          <a:p>
            <a:pPr lvl="1"/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Change of </a:t>
            </a:r>
            <a:r>
              <a:rPr lang="en-US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Whois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Information</a:t>
            </a:r>
          </a:p>
          <a:p>
            <a:pPr lvl="1"/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Focus on Localization</a:t>
            </a:r>
          </a:p>
          <a:p>
            <a:pPr lvl="1"/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Public Safety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998" y="288776"/>
            <a:ext cx="8741322" cy="5581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 indent="-40481"/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84" r="72780"/>
          <a:stretch/>
        </p:blipFill>
        <p:spPr>
          <a:xfrm>
            <a:off x="5242794" y="1069840"/>
            <a:ext cx="1489862" cy="1583289"/>
          </a:xfrm>
          <a:prstGeom prst="rect">
            <a:avLst/>
          </a:prstGeom>
        </p:spPr>
      </p:pic>
      <p:pic>
        <p:nvPicPr>
          <p:cNvPr id="7" name="Picture 2" descr="http://s3.amazonaws.com/Supermarket/pictures/380271/IDN_60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94" y="2783412"/>
            <a:ext cx="3747526" cy="27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56" y="1224700"/>
            <a:ext cx="1816351" cy="12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47" y="1176539"/>
            <a:ext cx="2782704" cy="3473773"/>
          </a:xfrm>
          <a:prstGeom prst="rect">
            <a:avLst/>
          </a:prstGeom>
        </p:spPr>
      </p:pic>
      <p:sp>
        <p:nvSpPr>
          <p:cNvPr id="26" name="Chevron 25"/>
          <p:cNvSpPr/>
          <p:nvPr/>
        </p:nvSpPr>
        <p:spPr>
          <a:xfrm>
            <a:off x="1990560" y="5168901"/>
            <a:ext cx="4824489" cy="283095"/>
          </a:xfrm>
          <a:prstGeom prst="chevron">
            <a:avLst>
              <a:gd name="adj" fmla="val 2702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marL="76200" algn="ctr">
              <a:lnSpc>
                <a:spcPts val="1785"/>
              </a:lnSpc>
              <a:defRPr/>
            </a:pPr>
            <a:endParaRPr lang="en-US" sz="16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1990459" y="4829410"/>
            <a:ext cx="4842729" cy="280158"/>
          </a:xfrm>
          <a:prstGeom prst="chevron">
            <a:avLst>
              <a:gd name="adj" fmla="val 2702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marL="76200" algn="ctr">
              <a:lnSpc>
                <a:spcPts val="1785"/>
              </a:lnSpc>
              <a:defRPr/>
            </a:pPr>
            <a:endParaRPr lang="en-US" sz="16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979908" y="4489367"/>
            <a:ext cx="4837116" cy="291497"/>
          </a:xfrm>
          <a:prstGeom prst="chevron">
            <a:avLst>
              <a:gd name="adj" fmla="val 2702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marL="76200" algn="ctr">
              <a:lnSpc>
                <a:spcPts val="1785"/>
              </a:lnSpc>
              <a:defRPr/>
            </a:pPr>
            <a:endParaRPr lang="en-US" sz="16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979910" y="4174465"/>
            <a:ext cx="4837116" cy="280878"/>
          </a:xfrm>
          <a:prstGeom prst="chevron">
            <a:avLst>
              <a:gd name="adj" fmla="val 2702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marL="76200" algn="ctr">
              <a:lnSpc>
                <a:spcPts val="1785"/>
              </a:lnSpc>
              <a:defRPr/>
            </a:pPr>
            <a:endParaRPr lang="en-US" sz="16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7827" y="140261"/>
            <a:ext cx="8776167" cy="72459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130969" indent="-40481"/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ความเปลี่ยนแปลงของโลกอินเทอร์เน็ตที่สำคัญในปี ค.ศ. ๒๐๑๒-๒๐๑๕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IANA 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Stewardship Transition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นโยบายด้านชื่อโดเมนของประเทศไทย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827" y="938920"/>
            <a:ext cx="5923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๒๔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๒๕๕๗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รัฐบาลสหรัฐอเมริกาได้ออกแถลงการณ์ว่าจะยุติการควบคุม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Internet Assigned Numbers Authority (IANA)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และมอบอำนาจการควบคุมนั้นให้แก่ประชาคมอินเทอร์เน็ต </a:t>
            </a:r>
          </a:p>
          <a:p>
            <a:pPr marL="257175" indent="-126206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Internet Assigned Numbers Authority (IANA)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เป็นองค์กรที่ทำหน้าที่จัดสรรทรัพยากรบนอินเทอร์เน็ตมีหน้าที่หลัก ๓ เรื่อง ได้แก่ ชื่อโดเมน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www.icann.org)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หมายเลขไอพี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IPv4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เช่น192.0.32.7 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IPv6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2620:0:2d0:200::7)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และการเรียกใช้งานโปรโตคอลเช่น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(http, https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การควบคุมในปัจจุบัน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เป็นไปในลักษณะสัญญาระหว่าง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NTIA (</a:t>
            </a:r>
            <a:r>
              <a:rPr lang="fr-FR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National Telecommunications &amp; Information Administration (USA))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IANA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ซึ่งสัญญานี้จะหมดลงในเดือน กันยายน ๒๕๕๘ 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NTIA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จะไม่ต่อสัญญาอีก</a:t>
            </a:r>
          </a:p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หลักการการส่งมอบการควบคุม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ซึ่งกำหนดโดย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NTIA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ได้แก่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555295" y="4170592"/>
            <a:ext cx="420336" cy="284752"/>
          </a:xfrm>
          <a:prstGeom prst="chevron">
            <a:avLst>
              <a:gd name="adj" fmla="val 2702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marL="76200" algn="ctr">
              <a:lnSpc>
                <a:spcPts val="1785"/>
              </a:lnSpc>
              <a:defRPr/>
            </a:pPr>
            <a:endParaRPr lang="en-US" sz="2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pic>
        <p:nvPicPr>
          <p:cNvPr id="10" name="Picture 29" descr="Supp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76" y="4187661"/>
            <a:ext cx="227049" cy="28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evron 10"/>
          <p:cNvSpPr/>
          <p:nvPr/>
        </p:nvSpPr>
        <p:spPr>
          <a:xfrm>
            <a:off x="1555295" y="4497114"/>
            <a:ext cx="420336" cy="283750"/>
          </a:xfrm>
          <a:prstGeom prst="chevron">
            <a:avLst>
              <a:gd name="adj" fmla="val 2702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marL="76200" algn="ctr">
              <a:lnSpc>
                <a:spcPts val="1785"/>
              </a:lnSpc>
              <a:defRPr/>
            </a:pPr>
            <a:endParaRPr lang="en-US" sz="2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pic>
        <p:nvPicPr>
          <p:cNvPr id="12" name="Picture 31" descr="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78" y="4526206"/>
            <a:ext cx="167966" cy="2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hevron 12"/>
          <p:cNvSpPr/>
          <p:nvPr/>
        </p:nvSpPr>
        <p:spPr>
          <a:xfrm>
            <a:off x="1555295" y="4825819"/>
            <a:ext cx="420336" cy="283750"/>
          </a:xfrm>
          <a:prstGeom prst="chevron">
            <a:avLst>
              <a:gd name="adj" fmla="val 270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marL="76200" algn="ctr">
              <a:lnSpc>
                <a:spcPts val="1785"/>
              </a:lnSpc>
              <a:defRPr/>
            </a:pPr>
            <a:endParaRPr lang="en-US" sz="2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pic>
        <p:nvPicPr>
          <p:cNvPr id="14" name="Picture 35" descr="IAN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40" y="4834620"/>
            <a:ext cx="201728" cy="25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hevron 14"/>
          <p:cNvSpPr/>
          <p:nvPr/>
        </p:nvSpPr>
        <p:spPr>
          <a:xfrm>
            <a:off x="1555295" y="5168247"/>
            <a:ext cx="420336" cy="283750"/>
          </a:xfrm>
          <a:prstGeom prst="chevron">
            <a:avLst>
              <a:gd name="adj" fmla="val 2702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marL="76200" algn="ctr">
              <a:lnSpc>
                <a:spcPts val="1785"/>
              </a:lnSpc>
              <a:defRPr/>
            </a:pPr>
            <a:endParaRPr lang="en-US" sz="2000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pic>
        <p:nvPicPr>
          <p:cNvPr id="16" name="Picture 39" descr="Op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41" y="5196739"/>
            <a:ext cx="171342" cy="21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48356" y="4167934"/>
            <a:ext cx="4926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สนับสนุนการดำเนินการแบบ </a:t>
            </a:r>
            <a:r>
              <a:rPr lang="en-US" sz="1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multistakeholder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1380" y="4487707"/>
            <a:ext cx="492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คงความมั่นคงปลอดภัยและความสามารถในการทำงานอย่างต่อเนื่องของ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DNS*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8357" y="4849121"/>
            <a:ext cx="515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ดำเนินการได้ตามความคาดหวังของผู้บริโภคและผู้ที่เกี่ยวข้องกับบริการของ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IANA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33070" y="5173852"/>
            <a:ext cx="4803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ดำรงไว้ซึ่งความเปิดกว้างของอินเทอร์เน็ต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5020" y="6213817"/>
            <a:ext cx="6565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969"/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*DNS = Domain Name Server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หรือเครื่องแม่ข่ายที่ทำหน้าที่จับคู่หมายเลขไอพีและชื่อโดเมน เป็นโครงสร้างพื้นฐานสำคัญในการเข้าถึงเว็บไซต์บนอินเทอร์เน็ต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7826" y="5596472"/>
            <a:ext cx="8337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969"/>
            <a:r>
              <a:rPr lang="th-TH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NTIA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ได้ระบุไว้ด้วยว่าจะไม่ยอมรับข้อเสนอที่จะให้องค์กรรัฐ หรือแม้แต่องค์กรนานาชาติที่เป็นภาครัฐเป็นผู้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 (United Nation),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ITU (International Telecommunication Union)</a:t>
            </a:r>
          </a:p>
        </p:txBody>
      </p:sp>
    </p:spTree>
    <p:extLst>
      <p:ext uri="{BB962C8B-B14F-4D97-AF65-F5344CB8AC3E}">
        <p14:creationId xmlns:p14="http://schemas.microsoft.com/office/powerpoint/2010/main" val="17432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159449" y="3517217"/>
            <a:ext cx="1732654" cy="2637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Rounded Rectangle 16"/>
          <p:cNvSpPr/>
          <p:nvPr/>
        </p:nvSpPr>
        <p:spPr>
          <a:xfrm>
            <a:off x="4173662" y="4512139"/>
            <a:ext cx="1718441" cy="30777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8" name="Rounded Rectangle 17"/>
          <p:cNvSpPr/>
          <p:nvPr/>
        </p:nvSpPr>
        <p:spPr>
          <a:xfrm>
            <a:off x="4159449" y="5603096"/>
            <a:ext cx="1732654" cy="250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" name="Rounded Rectangle 5"/>
          <p:cNvSpPr/>
          <p:nvPr/>
        </p:nvSpPr>
        <p:spPr>
          <a:xfrm>
            <a:off x="786513" y="3486603"/>
            <a:ext cx="1633487" cy="29562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9854" y="133081"/>
            <a:ext cx="8119751" cy="72459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130969" indent="-40481"/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ความเปลี่ยนแปลงของโลกอินเทอร์เน็ตที่สำคัญในปี ค.ศ. ๒๐๑๒-</a:t>
            </a:r>
            <a:r>
              <a:rPr lang="th-TH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๒๐๑๕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Change 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of </a:t>
            </a:r>
            <a:r>
              <a:rPr lang="en-US" sz="21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Whois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Information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นโยบายด้านชื่อโดเมนของประเทศไทย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854" y="976961"/>
            <a:ext cx="8080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Whois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คือทะเบียนที่บอกข้อมูลของผู้ถือครองชื่อโดเมน เป็นฐานข้อมูลสำคัญที่จะเชื่อมโยงบุคคลเข้ากับชื่อโดเมน เช่น เมื่อมีเหตุภัยพิบัติ อาจจะมีผู้ไม่ประสงค์ดีซื้อชื่อโดเมน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donatenepal.com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ขึ้นมาเพื่อเป็นเว็บไซต์หลอกลวงให้คนบริจาคเงิน  เมื่อปัจจุบันเว็บไซต์เป็นช่องทางสำคัญในการติดต่อสื่อสาร ทำอย่างไรจะทำให้ข้อมูลใน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whois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ทั้งขณะที่ขอจดทะเบียนและระหว่างการใช้งานถูกต้องอยู่เสมอจึงเป็นประเด็นที่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ICANN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</a:t>
            </a:r>
          </a:p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sz="20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ค.ศ. ๒๐๑๒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คณะกรรมการบริหาร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ICANN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ได้ออกนโยบายให้ปรับปรุงความถูกต้องของข้อมูล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Whois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เพื่อความมั่นคงปลอดภัยอินเทอร์เน็ต และลดโอกาสที่จะสร้างเว็บไซต์หลอกลวง จึงได้เกิดคณะทำงานในหลายมิติและหลายคณะทำงาน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ดังนี้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419" y="3495271"/>
            <a:ext cx="1760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419" y="6382922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*detail of timeline in backup slide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71" y="3808857"/>
            <a:ext cx="30313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WHOIS Accuracy/GAC Safeguard Advice on WHOIS Verification and Checks</a:t>
            </a:r>
          </a:p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WHOIS Conflicts with National Privacy Laws</a:t>
            </a:r>
          </a:p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Think WHOIS – Consistent Labeling and Display</a:t>
            </a:r>
          </a:p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Cross-Field Address Data Validation Requirement</a:t>
            </a:r>
          </a:p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of RAA WHOIS Accuracy Program Specification</a:t>
            </a:r>
          </a:p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Internationalized Registration Data (IRD)</a:t>
            </a:r>
          </a:p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WHOIS Website Improvements</a:t>
            </a:r>
          </a:p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gTLD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WHOIS Implementation Clarification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0611" y="3517217"/>
            <a:ext cx="766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0611" y="3851016"/>
            <a:ext cx="36816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WEIRDS IETF Protocol Development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Extensible Internet Registration Data Service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Source RDAP Restful WHOIS </a:t>
            </a:r>
            <a:endParaRPr lang="th-TH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9449" y="4533418"/>
            <a:ext cx="1404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9449" y="4830658"/>
            <a:ext cx="42282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gTLD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Directory Services Expert Working Group Report</a:t>
            </a:r>
            <a:endParaRPr lang="th-TH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Privacy/Proxy Service Provider Accreditation Issues</a:t>
            </a:r>
          </a:p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GNSO PDP Working Group on Translation &amp; Transliteration of Contact Information</a:t>
            </a:r>
            <a:endParaRPr lang="th-TH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128588">
              <a:buFont typeface="Wingdings" panose="05000000000000000000" pitchFamily="2" charset="2"/>
              <a:buChar char="§"/>
            </a:pP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1046" y="5570587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Review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6666" y="5864706"/>
            <a:ext cx="2954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128588">
              <a:buFont typeface="Wingdings" panose="05000000000000000000" pitchFamily="2" charset="2"/>
              <a:buChar char="§"/>
            </a:pP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WHOIS Review Team 2</a:t>
            </a:r>
          </a:p>
        </p:txBody>
      </p:sp>
    </p:spTree>
    <p:extLst>
      <p:ext uri="{BB962C8B-B14F-4D97-AF65-F5344CB8AC3E}">
        <p14:creationId xmlns:p14="http://schemas.microsoft.com/office/powerpoint/2010/main" val="5941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3722659" y="6166435"/>
            <a:ext cx="1233473" cy="528848"/>
          </a:xfrm>
          <a:prstGeom prst="rightArrow">
            <a:avLst>
              <a:gd name="adj1" fmla="val 75883"/>
              <a:gd name="adj2" fmla="val 464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ight Arrow 15"/>
          <p:cNvSpPr/>
          <p:nvPr/>
        </p:nvSpPr>
        <p:spPr>
          <a:xfrm rot="10800000">
            <a:off x="3640861" y="4816598"/>
            <a:ext cx="1233473" cy="697795"/>
          </a:xfrm>
          <a:prstGeom prst="rightArrow">
            <a:avLst>
              <a:gd name="adj1" fmla="val 75883"/>
              <a:gd name="adj2" fmla="val 464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7696" y="201832"/>
            <a:ext cx="8345382" cy="73830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130969" indent="-40481"/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ประเด็นที่เกี่ยวข้องกับการใช้ภาษาไทยใน</a:t>
            </a:r>
            <a:r>
              <a:rPr lang="th-TH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อินเทอร์เน็ต</a:t>
            </a:r>
            <a:br>
              <a:rPr lang="th-TH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Focus on Localization</a:t>
            </a:r>
            <a:endParaRPr lang="en-US" sz="2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5751" y="1123567"/>
            <a:ext cx="6172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168275">
              <a:buFont typeface="Arial" panose="020B0604020202020204" pitchFamily="34" charset="0"/>
              <a:buChar char="•"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z="2000" dirty="0"/>
              <a:t>การใช้ภาษาท้องถิ่นเพื่อลดความเหลื่อมล้ำทางดิจิทัล (</a:t>
            </a:r>
            <a:r>
              <a:rPr lang="en-US" sz="2000" dirty="0"/>
              <a:t>Digital Gap)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748" y="1515158"/>
            <a:ext cx="79273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indent="-130969">
              <a:buSzPct val="60000"/>
              <a:buFont typeface="Wingdings" panose="05000000000000000000" pitchFamily="2" charset="2"/>
              <a:buChar char="Ø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ปัจจุบันประเทศไทยมีประชากรราว ๗๐ ล้านคน แต่จากผลสำรวจ สถิติผู้ใช้อินเทอร์เน็ตมีจำนวน น้อยกว่า ๓๐ ล้านคน หรือกล่าวได้ว่าประชากรกว่า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๕๐ ยังเข้าไม่ถึงอินเทอร์เน็ต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ซึ่งปัจจัยหนึ่งที่เป็นกำแพงในการเข้าสู่อินเทอร์เน็ตคือการไม่รู้ภาษาอังกฤษ ซึ่งเป็นปัญหาที่คล้ายกันกับหลายประเทศทั่วโลก เช่นจีน เกาหลี อินเดีย และประเทศแถบตะวันออกกลาง ที่มิได้ใช้ภาษาละตินเป็นภาษาหลักของประเทศ ซึ่งรวมเป็นประชากรส่วนใหญ่ของ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โลก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30969" indent="-130969">
              <a:buSzPct val="60000"/>
              <a:buFont typeface="Wingdings" panose="05000000000000000000" pitchFamily="2" charset="2"/>
              <a:buChar char="Ø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ประชาคมอินเทอร์เน็ตจึงแก้ปัญหาการแบ่งแยกด้านเทคโนโลยีซึ่งสาเหตุมาจากความไม่รู้ภาษาอังกฤษ ด้วยการใช้ภาษาท้องถิ่นในอินเทอร์เน็ต ไม่ว่าจะเป็นการใช้ชื่อโดเมนหรือชื่ออีเมล ให้สามารถสื่อสารกับกลุ่มเป้าหมายที่เป็นคนท้องถิ่นได้โดยตรง แก้ปัญหาในการสื่อสารโดยการทับศัพท์เป็นภาษาอังกฤษ ง่ายต่อการจดจำชื่อเว็บไซต์ของกลุ่มเป้าหมาย และลดความสับสน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547" y="4875204"/>
            <a:ext cx="2288811" cy="16787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76268" y="4409876"/>
            <a:ext cx="2326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60000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www.mof.or.th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937" y="4843044"/>
            <a:ext cx="2211200" cy="16787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58937" y="4419297"/>
            <a:ext cx="2285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60000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www.mof.go.th</a:t>
            </a:r>
          </a:p>
        </p:txBody>
      </p:sp>
      <p:pic>
        <p:nvPicPr>
          <p:cNvPr id="1026" name="Picture 2" descr="http://365psd.com/images/premium/thumbs/177/old-man-in-a-suit-to-use-the-mobile-phone-819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73" y="5434364"/>
            <a:ext cx="906109" cy="7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4962" y="4879490"/>
            <a:ext cx="1141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องค์การตลาดเพื่อการเกษตร (อ.ต.ก) 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3782587" y="6244746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กระทรวงการคลัง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30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01109" y="6286241"/>
            <a:ext cx="2381036" cy="273844"/>
          </a:xfrm>
        </p:spPr>
        <p:txBody>
          <a:bodyPr/>
          <a:lstStyle/>
          <a:p>
            <a:r>
              <a:rPr lang="th-TH" dirty="0" smtClean="0"/>
              <a:t>นโยบายด้านชื่อโดเมนของประเทศไทย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14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5010" y="1174699"/>
            <a:ext cx="6172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168275">
              <a:buFont typeface="Arial" panose="020B0604020202020204" pitchFamily="34" charset="0"/>
              <a:buChar char="•"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ประเด็นทางเทคนิคที่ต้องดำเนินการ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19" y="3550707"/>
            <a:ext cx="3915490" cy="93788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92432" y="242559"/>
            <a:ext cx="8416634" cy="8084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 indent="-40481"/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ประเด็นที่เกี่ยวข้องกับการใช้ภาษาไทยในอินเทอร์เน็ต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th-TH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Focus on Localization</a:t>
            </a:r>
            <a:endParaRPr lang="en-US" sz="2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140" y="1818851"/>
            <a:ext cx="76513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indent="-130969">
              <a:buSzPct val="60000"/>
              <a:buFont typeface="Wingdings" panose="05000000000000000000" pitchFamily="2" charset="2"/>
              <a:buChar char="Ø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จัดทำกฎมาตรฐานต่างๆ ในการจัดการกับภาษาไทย เช่น ควรจะยอมให้พิมพ์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สระอำ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ก่อนพยัญชนะหรือไม่ แสดงผลอย่างไร (ในปัจจุบันยังไม่มีการกำหนดเป็นมาตรฐาน โทรศัพท์มือถือแต่ละรุ่นจึงอาจแสดงไม่เหมือนกัน)  รวมถึงการกำหนดวิธีการเพื่อป้องกันความพยายาม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phishing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 ตัวอักษรนั้นพ้องรูป เช่น ล ลิง ของอักษรไทย และ ตัว ล. ของ อักษรลาว มองด้วยตาจะเข้าใจได้ว่าเหมือนกัน แต่คอมพิวเตอร์จะเข้าใจรหัสที่แตกต่างกัน จึงจำเป็นต้องมีฉลากระบุภาษาของสิ่งที่แสดงนั้นหรือ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Label Generation Rule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LGR)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140" y="4680168"/>
            <a:ext cx="76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30969" indent="-130969">
              <a:buSzPct val="60000"/>
              <a:buFont typeface="Wingdings" panose="05000000000000000000" pitchFamily="2" charset="2"/>
              <a:buChar char="Ø"/>
              <a:defRPr sz="2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เข้าร่วมคณะทำงาน “</a:t>
            </a:r>
            <a:r>
              <a:rPr lang="en-US" dirty="0"/>
              <a:t>Universal Acceptance Working Group</a:t>
            </a:r>
            <a:r>
              <a:rPr lang="th-TH" dirty="0"/>
              <a:t>” ของ </a:t>
            </a:r>
            <a:r>
              <a:rPr lang="en-US" dirty="0"/>
              <a:t>ICANN</a:t>
            </a:r>
            <a:r>
              <a:rPr lang="th-TH" dirty="0"/>
              <a:t> ซึ่งทำหน้าที่ดำเนินการให้แน่ใจได้ว่า </a:t>
            </a:r>
            <a:r>
              <a:rPr lang="en-US" dirty="0"/>
              <a:t>Application </a:t>
            </a:r>
            <a:r>
              <a:rPr lang="th-TH" dirty="0"/>
              <a:t>ต่างๆ ในโครงสร้างของอินเทอรเน็ต เช่น </a:t>
            </a:r>
            <a:r>
              <a:rPr lang="en-US" dirty="0"/>
              <a:t>DNS, Email System </a:t>
            </a:r>
            <a:r>
              <a:rPr lang="th-TH" dirty="0"/>
              <a:t> รองรับชื่อโดเมนในภาษาไทย เช่น </a:t>
            </a:r>
            <a:r>
              <a:rPr lang="en-US" dirty="0"/>
              <a:t>Gmail, Microsoft Exchange </a:t>
            </a:r>
            <a:r>
              <a:rPr lang="th-TH" dirty="0"/>
              <a:t>เป็นต้น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308" y="252501"/>
            <a:ext cx="8143042" cy="72459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130969" indent="-40481"/>
            <a:r>
              <a:rPr lang="th-TH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เปลี่ยนแปลงของโลกอินเทอร์เน็ตที่สำคัญในปี ค.ศ. ๒๐๑๒-๒๐๑๕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กำหนดมาตรการ “ปิด” ชื่อโดเมนที่มีปัญหา</a:t>
            </a:r>
            <a:endParaRPr lang="en-US" sz="2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นโยบายด้านชื่อโดเมนของประเทศไทย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15</a:t>
            </a:fld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2308" y="1147094"/>
            <a:ext cx="7734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sz="20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ปัญหาของอินเทอร์เน็ต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ปัจจุบันสิ่งที่ก่อให้เกิดปัญหาในอินเทอร์เน็ตมีการจัดกลุ่มเป็น ๔ กลุ่มหลักได้แก่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Spam Mail, Phishing, Malware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BotNet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 อีเมลเป็นหนึ่งในช่องทางการนำภัยคุกคามเหล่านี้มาสู่ผู้ใช้งาน และชื่อโดเมนเป็นองค์ประกอบสำคัญของที่อยู่อีเมล ชื่อโดเมนเหล่านี้จึงถือเป็นชื่อโดเมนที่มีปัญหา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Abused Domain Name) </a:t>
            </a:r>
          </a:p>
        </p:txBody>
      </p: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1417633" y="2511240"/>
            <a:ext cx="3310363" cy="1337407"/>
            <a:chOff x="230188" y="2950587"/>
            <a:chExt cx="8402637" cy="3412113"/>
          </a:xfrm>
        </p:grpSpPr>
        <p:sp>
          <p:nvSpPr>
            <p:cNvPr id="40" name="Rectangle 39"/>
            <p:cNvSpPr/>
            <p:nvPr/>
          </p:nvSpPr>
          <p:spPr>
            <a:xfrm>
              <a:off x="1745276" y="2950587"/>
              <a:ext cx="5653459" cy="8637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Domain Name Abuse</a:t>
              </a:r>
            </a:p>
          </p:txBody>
        </p:sp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1613179" y="3534456"/>
              <a:ext cx="2958831" cy="1026947"/>
            </a:xfrm>
            <a:prstGeom prst="straightConnector1">
              <a:avLst/>
            </a:prstGeom>
            <a:noFill/>
            <a:ln w="25400">
              <a:solidFill>
                <a:srgbClr val="000709"/>
              </a:solidFill>
              <a:prstDash val="sysDash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</p:cNvCxnSpPr>
            <p:nvPr/>
          </p:nvCxnSpPr>
          <p:spPr bwMode="auto">
            <a:xfrm>
              <a:off x="4572010" y="3534456"/>
              <a:ext cx="3184737" cy="1039369"/>
            </a:xfrm>
            <a:prstGeom prst="straightConnector1">
              <a:avLst/>
            </a:prstGeom>
            <a:noFill/>
            <a:ln w="25400">
              <a:solidFill>
                <a:srgbClr val="000709"/>
              </a:solidFill>
              <a:prstDash val="sysDash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Arrow Connector 42"/>
            <p:cNvCxnSpPr>
              <a:cxnSpLocks noChangeShapeType="1"/>
            </p:cNvCxnSpPr>
            <p:nvPr/>
          </p:nvCxnSpPr>
          <p:spPr bwMode="auto">
            <a:xfrm flipH="1">
              <a:off x="3809803" y="3534456"/>
              <a:ext cx="762207" cy="1103554"/>
            </a:xfrm>
            <a:prstGeom prst="straightConnector1">
              <a:avLst/>
            </a:prstGeom>
            <a:noFill/>
            <a:ln w="25400">
              <a:solidFill>
                <a:srgbClr val="000709"/>
              </a:solidFill>
              <a:prstDash val="sysDash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</p:cNvCxnSpPr>
            <p:nvPr/>
          </p:nvCxnSpPr>
          <p:spPr bwMode="auto">
            <a:xfrm>
              <a:off x="4572010" y="3534456"/>
              <a:ext cx="1394011" cy="1026947"/>
            </a:xfrm>
            <a:prstGeom prst="straightConnector1">
              <a:avLst/>
            </a:prstGeom>
            <a:noFill/>
            <a:ln w="25400">
              <a:solidFill>
                <a:srgbClr val="000709"/>
              </a:solidFill>
              <a:prstDash val="sysDash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5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741863"/>
              <a:ext cx="1651000" cy="14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425" y="4721225"/>
              <a:ext cx="1676400" cy="145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4" descr="Spam_Logo_350x35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4" t="11009" r="12042" b="15596"/>
            <a:stretch>
              <a:fillRect/>
            </a:stretch>
          </p:blipFill>
          <p:spPr bwMode="auto">
            <a:xfrm>
              <a:off x="230188" y="4638675"/>
              <a:ext cx="1851025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638675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6" descr="D://Users/pitinan/AppData/Local/LINE/Cache/tmp/1430824933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12" y="2497337"/>
            <a:ext cx="2581240" cy="12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val 48"/>
          <p:cNvSpPr/>
          <p:nvPr/>
        </p:nvSpPr>
        <p:spPr>
          <a:xfrm>
            <a:off x="5770517" y="2995670"/>
            <a:ext cx="680181" cy="28202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" name="TextBox 52"/>
          <p:cNvSpPr txBox="1"/>
          <p:nvPr/>
        </p:nvSpPr>
        <p:spPr>
          <a:xfrm>
            <a:off x="372308" y="4000175"/>
            <a:ext cx="7885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sz="20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การควบคุมชื่อโดเมนของ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ICANN -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ICANN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Registry*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มีการทำสัญญาระหว่างกันเรียกว่า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Registry Agreement (RA)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ซึ่งแต่เดิม ไม่ได้ระบุวิธีการดำเนินการเกี่ยวกับชื่อโดเมนที่มีปัญหาเอาไว้ ต่อมาในปี ค.ศ. ๒๐๑๓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ICANN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จึงกำหนดให้เพิ่มส่วนที่กล่าวถึงมาตรการในเรื่องนี้เข้าไปในสัญญาด้วย ดังนั้น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Registry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ที่ได้รับสิทธิ์การบริหารจัดการชื่อโดเมนระดับสูงสุด หลังจากนั้น จะมีการระบุไว้ชัดเจนว่าถ้าหากชื่อโดเมนภายใต้ทะเบียนของตนมีปัญหา จะต้องดำเนินการอย่างไร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ในทุกสัญญาจะกำหนดไว้ใน </a:t>
            </a:r>
            <a:r>
              <a:rPr lang="en-US" sz="2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Specification 11</a:t>
            </a:r>
            <a:r>
              <a:rPr lang="th-TH" sz="2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Public Interest Commitments</a:t>
            </a:r>
            <a:endParaRPr lang="th-TH" sz="2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7666" y="6090695"/>
            <a:ext cx="7372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969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Registry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คือผู้ได้รับสิทธิ์ในการบริหารทะเบียนชื่อโดเมนภายใต้ชื่อโดเมนระดับสูงสุด เช่น บ.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Verisign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Registry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.com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50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1817" y="336707"/>
            <a:ext cx="7993533" cy="72459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130969" indent="-40481"/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ความเปลี่ยนแปลงของโลกอินเทอร์เน็ตที่สำคัญในปี ค.ศ. ๒๐๑๒-๒๐๑๕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การกำหนดมาตรการ “ปิด” เว็บไซต์ ที่มีปัญหา (ต่อ)</a:t>
            </a:r>
            <a:endParaRPr lang="en-US" sz="2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นโยบายด้านชื่อโดเมนของประเทศไทย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16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99073" y="1227629"/>
            <a:ext cx="811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Specification 11 - Public Interest Commitments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เป็นส่วนที่กำหนดประเด็นต่างๆ เกี่ยวกับ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Security Framework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เอาไว้ และมีการส่งบางประเด็นที่อยู่ระหว่างการตีความเพื่อนำไปสู่แนวปฏิบัติ ได้แก่ ข้อ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3(b)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19" y="2100156"/>
            <a:ext cx="4659405" cy="11152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2" name="Rectangular Callout 21"/>
          <p:cNvSpPr/>
          <p:nvPr/>
        </p:nvSpPr>
        <p:spPr>
          <a:xfrm>
            <a:off x="6334944" y="1981332"/>
            <a:ext cx="1224826" cy="590928"/>
          </a:xfrm>
          <a:prstGeom prst="wedgeRectCallout">
            <a:avLst>
              <a:gd name="adj1" fmla="val -202589"/>
              <a:gd name="adj2" fmla="val 49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/>
              <a:t>๐</a:t>
            </a:r>
            <a:endParaRPr lang="en-US" sz="1600" dirty="0"/>
          </a:p>
        </p:txBody>
      </p:sp>
      <p:sp>
        <p:nvSpPr>
          <p:cNvPr id="54" name="Rectangular Callout 53"/>
          <p:cNvSpPr/>
          <p:nvPr/>
        </p:nvSpPr>
        <p:spPr>
          <a:xfrm>
            <a:off x="6257623" y="2733628"/>
            <a:ext cx="1302146" cy="1286884"/>
          </a:xfrm>
          <a:prstGeom prst="wedgeRectCallout">
            <a:avLst>
              <a:gd name="adj1" fmla="val -85659"/>
              <a:gd name="adj2" fmla="val -610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/>
              <a:t>๐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282077" y="1981332"/>
            <a:ext cx="1353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ความถี่ในการเฝ้าระวังเป็นเท่าใด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86879" y="2715910"/>
            <a:ext cx="154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แนวทางการพิจารณามีระดับจากน้อยไปหามากหรือไม่ กรณีใดที่ต้องดำเนินการถึงขั้นการ “ปิด” ชื่อโดเมน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1817" y="3377070"/>
            <a:ext cx="496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Interpol </a:t>
            </a:r>
            <a:r>
              <a:rPr lang="th-TH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Europol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เริ่มมีบทบาทมากขึ้น เนื่องจากการปิดชื่อโดเมนนั้น เมื่อเทียบกับโทษทางกายภาพ เสมือนกับคำสั่งชีวิตของเว็บไซต์นั้น ดังนั้นฝ่ายผู้รักษาความปลอดภัยจึงต้องการมีบทบาทในการกำหนดหลักเกณฑ์การจัดระดับความรุนแรง</a:t>
            </a:r>
            <a:endParaRPr lang="th-TH" b="1" i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112" y="4602025"/>
            <a:ext cx="65516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ประเทศไทยควรมีส่วนร่วมในการกำหนดหลักเกณฑ์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ด้วยประเทศไทยยังติดอันดับต้นๆ สำหรับภัยคุกคามทางอินเทอร์เน็ต เช่น ในเดือน เม.ย. ๒๕๕๗ เว็บไซต์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.go.th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มีสถิติก่อให้เกิด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malware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ในอินเทอร์เน็ตถึง ๘๕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%*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ของปัญหาที่เกิดชื่อชื่อโดเมนของรัฐบาลทั่วโลก ส่งผลให้ผู้ให้บริการอินเทอร์เน็ต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ISP)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บางราย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Block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ชื่อโดเมนที่มีปัญหาจากประเทศไทยโดยไม่ได้มีแนวปฏิบัติที่เป็นมาตรฐาน ดังนั้นนอกจากการแก้ไขปัญหาของชื่อโดเมนแล้ว การเข้าร่วมกำหนดเกณฑ์วัดระดับความรุนแรงและแนวปฏิบัติที่ไม่ส่งผลกระทบในแง่ลบกับเจ้าของชื่อโดเมนในประเทศไทยจึงเป็นเรื่องที่สำคัญ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91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279028" y="211592"/>
            <a:ext cx="8563411" cy="61307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130969">
              <a:spcBef>
                <a:spcPts val="450"/>
              </a:spcBef>
            </a:pPr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สรุปผลการดำเนินงานที่ผ่านมา ของ สพธอ. 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ในการประชุม 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ICANN</a:t>
            </a:r>
            <a:endParaRPr lang="th-TH" sz="2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นโยบายด้านชื่อโดเมนของประเทศไทย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17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90562" y="1674444"/>
            <a:ext cx="7283416" cy="2615168"/>
          </a:xfrm>
          <a:custGeom>
            <a:avLst/>
            <a:gdLst>
              <a:gd name="connsiteX0" fmla="*/ 0 w 6540500"/>
              <a:gd name="connsiteY0" fmla="*/ 348767 h 3550256"/>
              <a:gd name="connsiteX1" fmla="*/ 2603500 w 6540500"/>
              <a:gd name="connsiteY1" fmla="*/ 5867 h 3550256"/>
              <a:gd name="connsiteX2" fmla="*/ 4953000 w 6540500"/>
              <a:gd name="connsiteY2" fmla="*/ 158267 h 3550256"/>
              <a:gd name="connsiteX3" fmla="*/ 5702300 w 6540500"/>
              <a:gd name="connsiteY3" fmla="*/ 488467 h 3550256"/>
              <a:gd name="connsiteX4" fmla="*/ 5702300 w 6540500"/>
              <a:gd name="connsiteY4" fmla="*/ 983767 h 3550256"/>
              <a:gd name="connsiteX5" fmla="*/ 4559300 w 6540500"/>
              <a:gd name="connsiteY5" fmla="*/ 1352067 h 3550256"/>
              <a:gd name="connsiteX6" fmla="*/ 3009900 w 6540500"/>
              <a:gd name="connsiteY6" fmla="*/ 1656867 h 3550256"/>
              <a:gd name="connsiteX7" fmla="*/ 1651000 w 6540500"/>
              <a:gd name="connsiteY7" fmla="*/ 2177567 h 3550256"/>
              <a:gd name="connsiteX8" fmla="*/ 1358900 w 6540500"/>
              <a:gd name="connsiteY8" fmla="*/ 2634767 h 3550256"/>
              <a:gd name="connsiteX9" fmla="*/ 1625600 w 6540500"/>
              <a:gd name="connsiteY9" fmla="*/ 3015767 h 3550256"/>
              <a:gd name="connsiteX10" fmla="*/ 2159000 w 6540500"/>
              <a:gd name="connsiteY10" fmla="*/ 3257067 h 3550256"/>
              <a:gd name="connsiteX11" fmla="*/ 3378200 w 6540500"/>
              <a:gd name="connsiteY11" fmla="*/ 3498367 h 3550256"/>
              <a:gd name="connsiteX12" fmla="*/ 5168900 w 6540500"/>
              <a:gd name="connsiteY12" fmla="*/ 3549167 h 3550256"/>
              <a:gd name="connsiteX13" fmla="*/ 6540500 w 6540500"/>
              <a:gd name="connsiteY13" fmla="*/ 3472967 h 35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0500" h="3550256">
                <a:moveTo>
                  <a:pt x="0" y="348767"/>
                </a:moveTo>
                <a:cubicBezTo>
                  <a:pt x="889000" y="193192"/>
                  <a:pt x="1778000" y="37617"/>
                  <a:pt x="2603500" y="5867"/>
                </a:cubicBezTo>
                <a:cubicBezTo>
                  <a:pt x="3429000" y="-25883"/>
                  <a:pt x="4436533" y="77834"/>
                  <a:pt x="4953000" y="158267"/>
                </a:cubicBezTo>
                <a:cubicBezTo>
                  <a:pt x="5469467" y="238700"/>
                  <a:pt x="5577417" y="350884"/>
                  <a:pt x="5702300" y="488467"/>
                </a:cubicBezTo>
                <a:cubicBezTo>
                  <a:pt x="5827183" y="626050"/>
                  <a:pt x="5892800" y="839834"/>
                  <a:pt x="5702300" y="983767"/>
                </a:cubicBezTo>
                <a:cubicBezTo>
                  <a:pt x="5511800" y="1127700"/>
                  <a:pt x="5008033" y="1239884"/>
                  <a:pt x="4559300" y="1352067"/>
                </a:cubicBezTo>
                <a:cubicBezTo>
                  <a:pt x="4110567" y="1464250"/>
                  <a:pt x="3494617" y="1519284"/>
                  <a:pt x="3009900" y="1656867"/>
                </a:cubicBezTo>
                <a:cubicBezTo>
                  <a:pt x="2525183" y="1794450"/>
                  <a:pt x="1926167" y="2014584"/>
                  <a:pt x="1651000" y="2177567"/>
                </a:cubicBezTo>
                <a:cubicBezTo>
                  <a:pt x="1375833" y="2340550"/>
                  <a:pt x="1363133" y="2495067"/>
                  <a:pt x="1358900" y="2634767"/>
                </a:cubicBezTo>
                <a:cubicBezTo>
                  <a:pt x="1354667" y="2774467"/>
                  <a:pt x="1492250" y="2912050"/>
                  <a:pt x="1625600" y="3015767"/>
                </a:cubicBezTo>
                <a:cubicBezTo>
                  <a:pt x="1758950" y="3119484"/>
                  <a:pt x="1866900" y="3176634"/>
                  <a:pt x="2159000" y="3257067"/>
                </a:cubicBezTo>
                <a:cubicBezTo>
                  <a:pt x="2451100" y="3337500"/>
                  <a:pt x="2876550" y="3449684"/>
                  <a:pt x="3378200" y="3498367"/>
                </a:cubicBezTo>
                <a:cubicBezTo>
                  <a:pt x="3879850" y="3547050"/>
                  <a:pt x="4641850" y="3553400"/>
                  <a:pt x="5168900" y="3549167"/>
                </a:cubicBezTo>
                <a:cubicBezTo>
                  <a:pt x="5695950" y="3544934"/>
                  <a:pt x="6118225" y="3508950"/>
                  <a:pt x="6540500" y="3472967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7750464" y="4023390"/>
            <a:ext cx="95250" cy="44291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9" name="Group 18"/>
          <p:cNvGrpSpPr/>
          <p:nvPr/>
        </p:nvGrpSpPr>
        <p:grpSpPr>
          <a:xfrm>
            <a:off x="465222" y="1633539"/>
            <a:ext cx="332533" cy="328604"/>
            <a:chOff x="1310603" y="1926755"/>
            <a:chExt cx="443377" cy="438138"/>
          </a:xfrm>
        </p:grpSpPr>
        <p:sp>
          <p:nvSpPr>
            <p:cNvPr id="18" name="Oval 17"/>
            <p:cNvSpPr/>
            <p:nvPr/>
          </p:nvSpPr>
          <p:spPr>
            <a:xfrm>
              <a:off x="1324167" y="1977483"/>
              <a:ext cx="429813" cy="38741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0603" y="1926755"/>
              <a:ext cx="42575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46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83950" y="1484328"/>
            <a:ext cx="334813" cy="321039"/>
            <a:chOff x="1307563" y="1936842"/>
            <a:chExt cx="446417" cy="428051"/>
          </a:xfrm>
        </p:grpSpPr>
        <p:sp>
          <p:nvSpPr>
            <p:cNvPr id="21" name="Oval 20"/>
            <p:cNvSpPr/>
            <p:nvPr/>
          </p:nvSpPr>
          <p:spPr>
            <a:xfrm>
              <a:off x="1324167" y="1977483"/>
              <a:ext cx="429813" cy="38741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07563" y="1936842"/>
              <a:ext cx="42575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47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57947" y="1453772"/>
            <a:ext cx="323784" cy="312822"/>
            <a:chOff x="1322268" y="1947798"/>
            <a:chExt cx="431712" cy="417095"/>
          </a:xfrm>
        </p:grpSpPr>
        <p:sp>
          <p:nvSpPr>
            <p:cNvPr id="24" name="Oval 23"/>
            <p:cNvSpPr/>
            <p:nvPr/>
          </p:nvSpPr>
          <p:spPr>
            <a:xfrm>
              <a:off x="1324167" y="1977483"/>
              <a:ext cx="429813" cy="38741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22268" y="1947798"/>
              <a:ext cx="42575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48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36671" y="2506459"/>
            <a:ext cx="323389" cy="307777"/>
            <a:chOff x="1322795" y="1958513"/>
            <a:chExt cx="431185" cy="410369"/>
          </a:xfrm>
        </p:grpSpPr>
        <p:sp>
          <p:nvSpPr>
            <p:cNvPr id="27" name="Oval 26"/>
            <p:cNvSpPr/>
            <p:nvPr/>
          </p:nvSpPr>
          <p:spPr>
            <a:xfrm>
              <a:off x="1324167" y="1977483"/>
              <a:ext cx="429813" cy="38741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22795" y="1958513"/>
              <a:ext cx="42575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51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45532" y="1422515"/>
            <a:ext cx="324895" cy="307777"/>
            <a:chOff x="1324167" y="1958240"/>
            <a:chExt cx="433193" cy="410369"/>
          </a:xfrm>
        </p:grpSpPr>
        <p:sp>
          <p:nvSpPr>
            <p:cNvPr id="30" name="Oval 29"/>
            <p:cNvSpPr/>
            <p:nvPr/>
          </p:nvSpPr>
          <p:spPr>
            <a:xfrm>
              <a:off x="1324167" y="1977483"/>
              <a:ext cx="429813" cy="38741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1603" y="1958240"/>
              <a:ext cx="42575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49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50537" y="1875758"/>
            <a:ext cx="378222" cy="353167"/>
            <a:chOff x="1324167" y="1977483"/>
            <a:chExt cx="429813" cy="387410"/>
          </a:xfrm>
        </p:grpSpPr>
        <p:sp>
          <p:nvSpPr>
            <p:cNvPr id="33" name="Oval 32"/>
            <p:cNvSpPr/>
            <p:nvPr/>
          </p:nvSpPr>
          <p:spPr>
            <a:xfrm>
              <a:off x="1324167" y="1977483"/>
              <a:ext cx="429813" cy="38741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64254" y="1990188"/>
              <a:ext cx="362874" cy="337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50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40017" y="2969968"/>
            <a:ext cx="1114265" cy="320292"/>
            <a:chOff x="1324167" y="1937838"/>
            <a:chExt cx="1485687" cy="427055"/>
          </a:xfrm>
        </p:grpSpPr>
        <p:sp>
          <p:nvSpPr>
            <p:cNvPr id="36" name="Oval 35"/>
            <p:cNvSpPr/>
            <p:nvPr/>
          </p:nvSpPr>
          <p:spPr>
            <a:xfrm>
              <a:off x="1324167" y="1977483"/>
              <a:ext cx="429813" cy="38741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2526" y="1937838"/>
              <a:ext cx="147732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52 	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50116" y="3920803"/>
            <a:ext cx="1113464" cy="318919"/>
            <a:chOff x="1324167" y="1939668"/>
            <a:chExt cx="1484619" cy="425225"/>
          </a:xfrm>
        </p:grpSpPr>
        <p:sp>
          <p:nvSpPr>
            <p:cNvPr id="39" name="Oval 38"/>
            <p:cNvSpPr/>
            <p:nvPr/>
          </p:nvSpPr>
          <p:spPr>
            <a:xfrm>
              <a:off x="1324167" y="1977483"/>
              <a:ext cx="429813" cy="38741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31458" y="1939668"/>
              <a:ext cx="147732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53 	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11371" y="4032283"/>
            <a:ext cx="1107996" cy="307777"/>
            <a:chOff x="1307302" y="1969182"/>
            <a:chExt cx="1477328" cy="410369"/>
          </a:xfrm>
        </p:grpSpPr>
        <p:sp>
          <p:nvSpPr>
            <p:cNvPr id="42" name="Oval 41"/>
            <p:cNvSpPr/>
            <p:nvPr/>
          </p:nvSpPr>
          <p:spPr>
            <a:xfrm>
              <a:off x="1324167" y="1977483"/>
              <a:ext cx="429813" cy="38741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07302" y="1969182"/>
              <a:ext cx="147732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54 	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15331" y="5001207"/>
            <a:ext cx="5383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ตัวย่อ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en-US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gTLD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new generic Top Level Domain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(ชื่อโดเมนระดับสูงสุดแบบทั่วไปชุดใหม่)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GAC = Government Advisory Committee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คณะทำงานที่ปรึกษาฝ่ายรัฐ 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NSA = National Security Agency (USA)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TMCH =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Trademark Clearing House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เป็นเครื่องมือที่ให้เจ้าของเครื่องหมายการค้าใช้ในการปกป้องสิทธิในชื่อนั้นๆ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Whois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ทะเบียนข้อมูลเกี่ยวกับชื่อโดเมนและเจ้าของชื่อโดเมน 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NTIA = National Telecommunications &amp; Information Administration (USA) </a:t>
            </a: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IANA = Internet Assigned Numbers Authority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5331" y="1171114"/>
            <a:ext cx="77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Beijing (APR 2013)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89756" y="1042884"/>
            <a:ext cx="81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Durban (JUN 2013)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9977" y="1036831"/>
            <a:ext cx="116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Buenos Aires (NOV 2013)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56664" y="1011797"/>
            <a:ext cx="116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Singapore (MAR 2014)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8057" y="1375246"/>
            <a:ext cx="172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London </a:t>
            </a:r>
            <a:b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(JUN 2014)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81200" y="2600420"/>
            <a:ext cx="150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Los Angeles (OCT 2014)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26669" y="2721786"/>
            <a:ext cx="149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Singapore (FEB 2015)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10943" y="4226023"/>
            <a:ext cx="1650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Buenos Aires (JUN 2015)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55229" y="3752815"/>
            <a:ext cx="116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Dublin (OCT 2015)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60735" y="2776701"/>
            <a:ext cx="747320" cy="553400"/>
            <a:chOff x="4622638" y="2598122"/>
            <a:chExt cx="996426" cy="737864"/>
          </a:xfrm>
        </p:grpSpPr>
        <p:sp>
          <p:nvSpPr>
            <p:cNvPr id="55" name="Oval 54"/>
            <p:cNvSpPr/>
            <p:nvPr/>
          </p:nvSpPr>
          <p:spPr>
            <a:xfrm>
              <a:off x="4768931" y="2598122"/>
              <a:ext cx="429813" cy="387410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22638" y="2638362"/>
              <a:ext cx="996426" cy="69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CWG#1</a:t>
              </a:r>
            </a:p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NOV 2014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66308" y="3267542"/>
            <a:ext cx="748923" cy="523220"/>
            <a:chOff x="3423261" y="2303561"/>
            <a:chExt cx="998564" cy="697627"/>
          </a:xfrm>
        </p:grpSpPr>
        <p:sp>
          <p:nvSpPr>
            <p:cNvPr id="59" name="Oval 58"/>
            <p:cNvSpPr/>
            <p:nvPr/>
          </p:nvSpPr>
          <p:spPr>
            <a:xfrm>
              <a:off x="3560252" y="2305248"/>
              <a:ext cx="429813" cy="387410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23261" y="2303561"/>
              <a:ext cx="99856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CWG#2</a:t>
              </a:r>
            </a:p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MAR 2015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22740" y="2006216"/>
            <a:ext cx="1082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3" indent="-80963">
              <a:buFont typeface="Arial" panose="020B0604020202020204" pitchFamily="34" charset="0"/>
              <a:buChar char="•"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en-US" sz="1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gTLD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1,930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 โดยมีชื่อ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.THAI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และผลคือได้ดำเนินการให้อยู่ในกลุ่มที่ต้องพิจารณาเพิ่มเติม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07346" y="1831199"/>
            <a:ext cx="1068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7950" indent="-107950">
              <a:buFont typeface="Arial" panose="020B0604020202020204" pitchFamily="34" charset="0"/>
              <a:buChar char="•"/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ชี้แจงว่า </a:t>
            </a:r>
            <a:r>
              <a:rPr lang="en-US" dirty="0"/>
              <a:t>THAI </a:t>
            </a:r>
            <a:r>
              <a:rPr lang="th-TH" dirty="0"/>
              <a:t>เป็นชื่อภูมินาม และ </a:t>
            </a:r>
            <a:r>
              <a:rPr lang="en-US" dirty="0"/>
              <a:t>GAC</a:t>
            </a:r>
            <a:r>
              <a:rPr lang="th-TH" dirty="0"/>
              <a:t> มีมติให้ยุติการดำเนินการ 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753451" y="1730292"/>
            <a:ext cx="1803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7950" indent="-107950">
              <a:buFont typeface="Arial" panose="020B0604020202020204" pitchFamily="34" charset="0"/>
              <a:buChar char="•"/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บอร์ดรับมติของ </a:t>
            </a:r>
            <a:r>
              <a:rPr lang="en-US" dirty="0"/>
              <a:t>GAC</a:t>
            </a:r>
            <a:endParaRPr lang="th-TH" dirty="0"/>
          </a:p>
          <a:p>
            <a:r>
              <a:rPr lang="th-TH" dirty="0"/>
              <a:t>มีการเปิดใช้บริการ </a:t>
            </a:r>
            <a:r>
              <a:rPr lang="en-US" dirty="0"/>
              <a:t>TMCH</a:t>
            </a:r>
          </a:p>
          <a:p>
            <a:r>
              <a:rPr lang="th-TH" dirty="0"/>
              <a:t>เข้าร่วมคณะทำงาน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Translation of Contact Info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01697" y="1531861"/>
            <a:ext cx="1774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7950" indent="-107950">
              <a:buFont typeface="Arial" panose="020B0604020202020204" pitchFamily="34" charset="0"/>
              <a:buChar char="•"/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มีการประชุม </a:t>
            </a:r>
            <a:r>
              <a:rPr lang="en-US" dirty="0"/>
              <a:t>High Level Meeting  </a:t>
            </a:r>
            <a:r>
              <a:rPr lang="th-TH" dirty="0"/>
              <a:t>ของรัฐมนตรี </a:t>
            </a:r>
            <a:r>
              <a:rPr lang="en-US" dirty="0"/>
              <a:t>ICT</a:t>
            </a:r>
            <a:r>
              <a:rPr lang="th-TH" dirty="0"/>
              <a:t> ซึ่งมีผู้เข้าร่วมกว่า</a:t>
            </a:r>
            <a:r>
              <a:rPr lang="en-US" dirty="0"/>
              <a:t> 70 </a:t>
            </a:r>
            <a:r>
              <a:rPr lang="th-TH" dirty="0"/>
              <a:t>ประเทศ </a:t>
            </a:r>
          </a:p>
          <a:p>
            <a:r>
              <a:rPr lang="en-US" dirty="0"/>
              <a:t>Thai GAC </a:t>
            </a:r>
            <a:r>
              <a:rPr lang="th-TH" dirty="0"/>
              <a:t>ได้รับการเสนอชื่อลงเลือกตั้งตำแหน่ง </a:t>
            </a:r>
            <a:r>
              <a:rPr lang="en-US" dirty="0"/>
              <a:t>Vice Chair</a:t>
            </a:r>
          </a:p>
        </p:txBody>
      </p:sp>
      <p:sp>
        <p:nvSpPr>
          <p:cNvPr id="65" name="Freeform 64"/>
          <p:cNvSpPr/>
          <p:nvPr/>
        </p:nvSpPr>
        <p:spPr>
          <a:xfrm>
            <a:off x="5447276" y="1046981"/>
            <a:ext cx="609600" cy="647700"/>
          </a:xfrm>
          <a:custGeom>
            <a:avLst/>
            <a:gdLst>
              <a:gd name="connsiteX0" fmla="*/ 812800 w 812800"/>
              <a:gd name="connsiteY0" fmla="*/ 0 h 863600"/>
              <a:gd name="connsiteX1" fmla="*/ 292100 w 812800"/>
              <a:gd name="connsiteY1" fmla="*/ 431800 h 863600"/>
              <a:gd name="connsiteX2" fmla="*/ 533400 w 812800"/>
              <a:gd name="connsiteY2" fmla="*/ 495300 h 863600"/>
              <a:gd name="connsiteX3" fmla="*/ 0 w 812800"/>
              <a:gd name="connsiteY3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" h="863600">
                <a:moveTo>
                  <a:pt x="812800" y="0"/>
                </a:moveTo>
                <a:cubicBezTo>
                  <a:pt x="575733" y="174625"/>
                  <a:pt x="338667" y="349250"/>
                  <a:pt x="292100" y="431800"/>
                </a:cubicBezTo>
                <a:cubicBezTo>
                  <a:pt x="245533" y="514350"/>
                  <a:pt x="582083" y="423333"/>
                  <a:pt x="533400" y="495300"/>
                </a:cubicBezTo>
                <a:cubicBezTo>
                  <a:pt x="484717" y="567267"/>
                  <a:pt x="242358" y="715433"/>
                  <a:pt x="0" y="8636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" name="Freeform 66"/>
          <p:cNvSpPr/>
          <p:nvPr/>
        </p:nvSpPr>
        <p:spPr>
          <a:xfrm rot="21151859">
            <a:off x="2502046" y="1143246"/>
            <a:ext cx="512298" cy="465646"/>
          </a:xfrm>
          <a:custGeom>
            <a:avLst/>
            <a:gdLst>
              <a:gd name="connsiteX0" fmla="*/ 812800 w 812800"/>
              <a:gd name="connsiteY0" fmla="*/ 0 h 863600"/>
              <a:gd name="connsiteX1" fmla="*/ 292100 w 812800"/>
              <a:gd name="connsiteY1" fmla="*/ 431800 h 863600"/>
              <a:gd name="connsiteX2" fmla="*/ 533400 w 812800"/>
              <a:gd name="connsiteY2" fmla="*/ 495300 h 863600"/>
              <a:gd name="connsiteX3" fmla="*/ 0 w 812800"/>
              <a:gd name="connsiteY3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" h="863600">
                <a:moveTo>
                  <a:pt x="812800" y="0"/>
                </a:moveTo>
                <a:cubicBezTo>
                  <a:pt x="575733" y="174625"/>
                  <a:pt x="338667" y="349250"/>
                  <a:pt x="292100" y="431800"/>
                </a:cubicBezTo>
                <a:cubicBezTo>
                  <a:pt x="245533" y="514350"/>
                  <a:pt x="582083" y="423333"/>
                  <a:pt x="533400" y="495300"/>
                </a:cubicBezTo>
                <a:cubicBezTo>
                  <a:pt x="484717" y="567267"/>
                  <a:pt x="242358" y="715433"/>
                  <a:pt x="0" y="8636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" name="TextBox 67"/>
          <p:cNvSpPr txBox="1"/>
          <p:nvPr/>
        </p:nvSpPr>
        <p:spPr>
          <a:xfrm>
            <a:off x="1949540" y="866802"/>
            <a:ext cx="2398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Snowden </a:t>
            </a:r>
            <a:r>
              <a:rPr lang="th-TH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เปิดเผยการสอดแนมข้อมูลของ </a:t>
            </a:r>
            <a:r>
              <a:rPr lang="en-US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NSA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36131" y="1761569"/>
            <a:ext cx="176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7950" indent="-107950">
              <a:buFont typeface="Arial" panose="020B0604020202020204" pitchFamily="34" charset="0"/>
              <a:buChar char="•"/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WG </a:t>
            </a:r>
            <a:r>
              <a:rPr lang="th-TH" dirty="0" smtClean="0"/>
              <a:t>การ</a:t>
            </a:r>
            <a:r>
              <a:rPr lang="th-TH" dirty="0"/>
              <a:t>แปลง </a:t>
            </a:r>
            <a:r>
              <a:rPr lang="en-US" dirty="0"/>
              <a:t>Contact Info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Whois</a:t>
            </a:r>
            <a:r>
              <a:rPr lang="en-US" dirty="0"/>
              <a:t> Record)</a:t>
            </a:r>
            <a:endParaRPr lang="th-TH" dirty="0"/>
          </a:p>
          <a:p>
            <a:r>
              <a:rPr lang="en-US" dirty="0" smtClean="0"/>
              <a:t>WG </a:t>
            </a:r>
            <a:r>
              <a:rPr lang="th-TH" dirty="0" smtClean="0"/>
              <a:t>การ</a:t>
            </a:r>
            <a:r>
              <a:rPr lang="th-TH" dirty="0"/>
              <a:t>ใช้ชื่อภูมินาม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642765" y="2811090"/>
            <a:ext cx="2666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7950" indent="-107950">
              <a:buFont typeface="Arial" panose="020B0604020202020204" pitchFamily="34" charset="0"/>
              <a:buChar char="•"/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Thai GAC </a:t>
            </a:r>
            <a:r>
              <a:rPr lang="th-TH" dirty="0"/>
              <a:t>ได้รับแต่งตั้งเป็น </a:t>
            </a:r>
            <a:r>
              <a:rPr lang="en-US" dirty="0"/>
              <a:t>Vice Chair </a:t>
            </a:r>
            <a:r>
              <a:rPr lang="th-TH" dirty="0"/>
              <a:t>และได้รับแต่งตั้งเป็นผู้แทนในคณะทำงาน </a:t>
            </a:r>
            <a:r>
              <a:rPr lang="en-US" dirty="0"/>
              <a:t>CWG</a:t>
            </a:r>
            <a:endParaRPr lang="th-TH" dirty="0"/>
          </a:p>
          <a:p>
            <a:r>
              <a:rPr lang="th-TH" dirty="0"/>
              <a:t>ดูประเด็น </a:t>
            </a:r>
            <a:r>
              <a:rPr lang="en-US" dirty="0"/>
              <a:t>DNSSEC</a:t>
            </a:r>
            <a:endParaRPr lang="th-TH" dirty="0"/>
          </a:p>
        </p:txBody>
      </p:sp>
      <p:sp>
        <p:nvSpPr>
          <p:cNvPr id="71" name="TextBox 70"/>
          <p:cNvSpPr txBox="1"/>
          <p:nvPr/>
        </p:nvSpPr>
        <p:spPr>
          <a:xfrm>
            <a:off x="5252535" y="5008495"/>
            <a:ext cx="231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CWG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Cross community working group to Develop an IANA Stewardship Transition Proposal on Naming Related Functions</a:t>
            </a:r>
          </a:p>
          <a:p>
            <a:r>
              <a:rPr lang="en-US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ccTLD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Country Code TLD 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</a:t>
            </a:r>
            <a:r>
              <a:rPr lang="en-US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cn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</a:t>
            </a:r>
            <a:r>
              <a:rPr lang="en-US" sz="1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fr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IDN = Internationalized Domain Name</a:t>
            </a: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EAI = Email Address Internationalized</a:t>
            </a:r>
          </a:p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LGR = Label Generation Rule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34469" y="3212801"/>
            <a:ext cx="2590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7950" indent="-107950">
              <a:buFont typeface="Arial" panose="020B0604020202020204" pitchFamily="34" charset="0"/>
              <a:buChar char="•"/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Public Safety </a:t>
            </a:r>
            <a:r>
              <a:rPr lang="th-TH" dirty="0"/>
              <a:t>เรื่องการ </a:t>
            </a:r>
            <a:r>
              <a:rPr lang="en-US" dirty="0"/>
              <a:t>Notice-Takedown </a:t>
            </a:r>
            <a:r>
              <a:rPr lang="en-US" dirty="0" err="1"/>
              <a:t>ccTLD</a:t>
            </a:r>
            <a:r>
              <a:rPr lang="en-US" dirty="0"/>
              <a:t> &gt;&gt;.go.th</a:t>
            </a:r>
          </a:p>
          <a:p>
            <a:r>
              <a:rPr lang="en-US" dirty="0"/>
              <a:t>IDN, EAI, Universal Acceptance  &gt;&gt; LGR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480013" y="5185065"/>
            <a:ext cx="7943890" cy="23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4519253" y="4313782"/>
            <a:ext cx="371475" cy="304800"/>
          </a:xfrm>
          <a:custGeom>
            <a:avLst/>
            <a:gdLst>
              <a:gd name="connsiteX0" fmla="*/ 0 w 495300"/>
              <a:gd name="connsiteY0" fmla="*/ 406400 h 406400"/>
              <a:gd name="connsiteX1" fmla="*/ 215900 w 495300"/>
              <a:gd name="connsiteY1" fmla="*/ 139700 h 406400"/>
              <a:gd name="connsiteX2" fmla="*/ 292100 w 495300"/>
              <a:gd name="connsiteY2" fmla="*/ 241300 h 406400"/>
              <a:gd name="connsiteX3" fmla="*/ 495300 w 495300"/>
              <a:gd name="connsiteY3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" h="406400">
                <a:moveTo>
                  <a:pt x="0" y="406400"/>
                </a:moveTo>
                <a:cubicBezTo>
                  <a:pt x="83608" y="286808"/>
                  <a:pt x="167217" y="167217"/>
                  <a:pt x="215900" y="139700"/>
                </a:cubicBezTo>
                <a:cubicBezTo>
                  <a:pt x="264583" y="112183"/>
                  <a:pt x="245533" y="264583"/>
                  <a:pt x="292100" y="241300"/>
                </a:cubicBezTo>
                <a:cubicBezTo>
                  <a:pt x="338667" y="218017"/>
                  <a:pt x="416983" y="109008"/>
                  <a:pt x="49530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" name="TextBox 81"/>
          <p:cNvSpPr txBox="1"/>
          <p:nvPr/>
        </p:nvSpPr>
        <p:spPr>
          <a:xfrm>
            <a:off x="4223886" y="4540830"/>
            <a:ext cx="200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End of IANA contract </a:t>
            </a:r>
            <a:br>
              <a:rPr lang="en-US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(Sep2015)</a:t>
            </a:r>
          </a:p>
        </p:txBody>
      </p:sp>
      <p:sp>
        <p:nvSpPr>
          <p:cNvPr id="83" name="Rectangular Callout 82"/>
          <p:cNvSpPr/>
          <p:nvPr/>
        </p:nvSpPr>
        <p:spPr>
          <a:xfrm>
            <a:off x="7201505" y="4421784"/>
            <a:ext cx="1096464" cy="523220"/>
          </a:xfrm>
          <a:prstGeom prst="wedgeRectCallout">
            <a:avLst>
              <a:gd name="adj1" fmla="val -41853"/>
              <a:gd name="adj2" fmla="val -718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Up coming Meeting:</a:t>
            </a:r>
          </a:p>
          <a:p>
            <a:pPr marL="80963" indent="-80963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Post Transition IANA</a:t>
            </a:r>
          </a:p>
          <a:p>
            <a:pPr marL="80963" indent="-80963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RAA </a:t>
            </a:r>
            <a:r>
              <a:rPr lang="en-US" sz="105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Whois</a:t>
            </a:r>
            <a:r>
              <a:rPr lang="en-US" sz="105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Accuracy </a:t>
            </a:r>
            <a:endParaRPr lang="en-US" sz="105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05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06721" y="834842"/>
            <a:ext cx="265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March 2014 NTIA </a:t>
            </a:r>
            <a:r>
              <a:rPr lang="th-TH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ประกาศว่าจะไม่ต่อสัญญาที่ควบคุม </a:t>
            </a:r>
            <a:r>
              <a:rPr lang="en-US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IANA </a:t>
            </a:r>
            <a:r>
              <a:rPr lang="th-TH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ซึ่งสัญญาเดิมจะสิ้นสุดลง</a:t>
            </a:r>
            <a:r>
              <a:rPr lang="en-US" sz="14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Sep2015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5157" y="4429980"/>
            <a:ext cx="2349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indent="-80963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Universal Acceptance Steering Group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เพื่อการใช้ภาษาต่างๆ ในอินเทอร์เน็ต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063805" y="4001955"/>
            <a:ext cx="1107996" cy="307777"/>
            <a:chOff x="1307302" y="1969182"/>
            <a:chExt cx="1477328" cy="410369"/>
          </a:xfrm>
        </p:grpSpPr>
        <p:sp>
          <p:nvSpPr>
            <p:cNvPr id="74" name="Oval 73"/>
            <p:cNvSpPr/>
            <p:nvPr/>
          </p:nvSpPr>
          <p:spPr>
            <a:xfrm>
              <a:off x="1324167" y="1977483"/>
              <a:ext cx="429813" cy="38741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07302" y="1969182"/>
              <a:ext cx="147732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54 	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07663" y="3722487"/>
            <a:ext cx="1409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Marrakech (MAR2016)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56014" y="4325620"/>
            <a:ext cx="168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7950" indent="-107950">
              <a:buFont typeface="Arial" panose="020B0604020202020204" pitchFamily="34" charset="0"/>
              <a:buChar char="•"/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 smtClean="0"/>
              <a:t>MOU</a:t>
            </a:r>
            <a:r>
              <a:rPr lang="th-TH" dirty="0" smtClean="0"/>
              <a:t>ความร่วมมือในการแปลองค์ความรู้เป็นภาษาไทย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65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684" y="234348"/>
            <a:ext cx="8910004" cy="4405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 indent="-40481"/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336" y="2623457"/>
            <a:ext cx="7886700" cy="303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๓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เรื่องเพื่อพิจารณา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9263" indent="-401638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๓.๑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การกำหนดขอบเขตการดำเนินงาน และจัดทำร่างรายชื่อโดเมน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ที่มีความสำคัญต่อประเทศไทย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55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นโยบายด้านชื่อโดเมนของประเทศไทย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60495"/>
            <a:ext cx="7886699" cy="5531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>
              <a:spcBef>
                <a:spcPts val="450"/>
              </a:spcBef>
            </a:pPr>
            <a:r>
              <a:rPr lang="th-TH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</a:t>
            </a:r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การดำเนินงานที่ผ่านมา ของ สพธอ. 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การจัดตั้ง 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Local </a:t>
            </a:r>
            <a:r>
              <a:rPr lang="en-US" sz="21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Multistakeholder</a:t>
            </a:r>
            <a:endParaRPr lang="th-TH" sz="2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2" descr="https://oatamimi.files.wordpress.com/2014/10/icannmul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39" y="1303668"/>
            <a:ext cx="6513319" cy="46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37565" y="888170"/>
            <a:ext cx="4299740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TIM Forum (Thailand Internet </a:t>
            </a:r>
            <a:r>
              <a:rPr lang="en-US" sz="21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Multistakeholder</a:t>
            </a:r>
            <a:r>
              <a:rPr lang="en-US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04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684" y="234348"/>
            <a:ext cx="8910004" cy="4405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 indent="-40481"/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336" y="1052738"/>
            <a:ext cx="7886700" cy="5173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๑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เรื่องที่ประธานแจ้งให้ที่ประชุมทราบ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๒ : เรื่องเพื่อ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ทราบ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9263" indent="-401638">
              <a:buNone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๒.๑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สำนักงานพัฒนาธุรกรรมทางอิเล็กทรอนิกส์ (องค์การมหาชน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๓๑ /๒๕๕๘ ลงวันที่ ๑๓ ตุลาคม ๒๕๕๘ เรื่อง  แต่งตั้งคณะทำงาน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จัดทำร่างรายชื่อโดเมน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ที่มีความสำคัญต่อประเทศไทย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9263" indent="-401638">
              <a:buNone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๒.๒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และเหตุผลของการแต่งตั้งคณะทำงานจัดทำร่างรายชื่อโดเมน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มีความสำคัญต่อประเทศไทย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๓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เรื่องเพื่อพิจารณา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9263" indent="-401638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๓.๑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กำหนดขอบเขตการดำเนินงาน และจัดทำร่างรายชื่อโดเมน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มีความสำคัญต่อประเทศไทย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9263" indent="-401638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๓.๒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จัดทำร่างหลักเกณฑ์หรือแนวทางเกี่ยวกับการใช้ชื่อโดเมน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มีความสำคัญต่อประเทศไทย  และแผนการจัดประชาพิจารณ์   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๔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เรื่องอื่นๆ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97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3130" y="2468376"/>
            <a:ext cx="2176363" cy="293317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3130" y="1758365"/>
            <a:ext cx="2176363" cy="7078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804" y="396925"/>
            <a:ext cx="8261349" cy="392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>
              <a:spcBef>
                <a:spcPts val="450"/>
              </a:spcBef>
            </a:pPr>
            <a:r>
              <a:rPr lang="th-TH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การป้องกันชื่อสำคัญของประเทศไทย </a:t>
            </a:r>
            <a:endParaRPr lang="th-TH" sz="2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941" y="1065319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ชื่อสำคัญของประเทศไทยแบ่งเป็น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131" y="1760490"/>
            <a:ext cx="199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ปกป้องได้ด้วยกฎระเบียบที่มีในปัจจุบัน (ส่วนน้อย)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918" y="3503046"/>
            <a:ext cx="192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ต้องดำเนินการเพิ่มเติมเพื่อปกป้อง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(ส่วนมาก)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3281" y="1713113"/>
            <a:ext cx="60059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ประเภทปกป้องได้ด้วยกฎระเบียบที่มีปัจจุบัน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ประเภทชื่อ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ภูมินามที่สะกดตรงตามรายการที่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UNGEGN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(United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Nations Group of Experts on Geographical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Names)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ตัวอย่างชื่อ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0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Prathet</a:t>
            </a:r>
            <a:r>
              <a:rPr lang="en-US" sz="2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Thai, </a:t>
            </a:r>
            <a:r>
              <a:rPr lang="en-US" sz="20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Ratcha</a:t>
            </a:r>
            <a:r>
              <a:rPr lang="en-US" sz="2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Anachak</a:t>
            </a:r>
            <a:r>
              <a:rPr lang="en-US" sz="2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Thai, </a:t>
            </a:r>
            <a:r>
              <a:rPr lang="en-US" sz="2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Krung </a:t>
            </a:r>
            <a:r>
              <a:rPr lang="en-US" sz="2000" i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Thep</a:t>
            </a:r>
            <a:r>
              <a:rPr lang="en-US" sz="20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0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กฎระเบียบที่เกี่ยวข้อง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GAC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สามารถยื่น “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Early Warning”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เพื่อคัดค้านการจดชื่อตามรายการนี้ได้ในระยะเวลาที่กำหนด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1804" y="6364959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ref: http://unstats.un.org/unsd/geoinfo/geonames/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5768" y="4124280"/>
            <a:ext cx="5958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ประเภทต้องดำเนินการเพิ่มเติม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ประเภทชื่อ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ชื่ออื่นๆ ที่ไม่ได้เป็นไปตามมาตรฐานหรือทะเบียนใดๆ แต่เป็นที่ใช้โดยทั่วไป 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ตัวอย่างชื่อ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Bangkok,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US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attaya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Songkran, </a:t>
            </a:r>
            <a:r>
              <a:rPr lang="en-US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Muaythai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Padthai</a:t>
            </a:r>
            <a:r>
              <a:rPr lang="en-US" sz="20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0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สิ่งที่ต้องดำเนินการเพิ่มเติม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แจ้งชื่อเพิ่มเติมสำหรับชื่อภูมินามตามที่ใช้โดยทั่วไป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จดทะเบียนเครื่องหมายการค้าเพื่อให้ได้การคุ้มครองโดยกลไก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Trademark Clearinghouse</a:t>
            </a:r>
          </a:p>
          <a:p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0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684" y="234348"/>
            <a:ext cx="8910004" cy="4405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 indent="-40481"/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336" y="2623457"/>
            <a:ext cx="7886700" cy="303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๓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เรื่องเพื่อพิจารณา</a:t>
            </a: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9263" indent="-401638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๓.๒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แผนการจัดทำร่างหลักเกณฑ์หรือแนวทางเกี่ยวกับการใช้ชื่อโดเมน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ที่มีความสำคัญต่อประเทศ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ไทยและ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แผนการจัดประชาพิจารณ์   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34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0350" y="277449"/>
            <a:ext cx="8261349" cy="3212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>
              <a:spcBef>
                <a:spcPts val="450"/>
              </a:spcBef>
            </a:pPr>
            <a:r>
              <a:rPr lang="th-TH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แผนการดำเนินงาน</a:t>
            </a:r>
            <a:endParaRPr lang="th-TH" sz="2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25679"/>
              </p:ext>
            </p:extLst>
          </p:nvPr>
        </p:nvGraphicFramePr>
        <p:xfrm>
          <a:off x="260350" y="817627"/>
          <a:ext cx="8268456" cy="509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8"/>
                <a:gridCol w="936171"/>
                <a:gridCol w="6613827"/>
              </a:tblGrid>
              <a:tr h="268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ครั้งที่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กำหนดการ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๒๕๕๘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๑๖ ธ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ค. ๕๘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การประชุมเริ่มการดำเนินงานของคณะทำงาน กำหนดขอบเขต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และแผนการ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ทำงาน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๒๕๕๙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๑๗ ก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พ ๕๙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ร่างรายชื่อโดเมนที่สำคัญต่อประเทศไทย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ร่างกระบวนการป้องกันชื่อที่สำคัญต่อประเทศไทย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เตรียมท่าที เพื่อ เข้าร่วมประชุม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ICANN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ครั้งที่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ณ ประเทศ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โมรอคโค ในเรื่องที่เกี่ยวกับชื่อ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สำคัญ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๒๕๕๙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๒๐ เม.ย. ๕๙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พิจารณาร่างรายชื่อโดเมนที่มีความสำคัญต่อประเทศ และร่างกระบวนการป้องกันชื่อที่สำคัญต่อประเทศไทย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เพื่อเข้าสู่กระบวนการประชาพิจารณ์ผ่านช่องทาง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เว็บไซต์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๓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๒๕๕๙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๑๕ มิ.ย.  ๕๙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พิจารณาผลสรุปจากการทำประชาพิจารณ์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เตรียมท่าที เพื่อ เข้าร่วมประชุม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ICANN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ครั้งที่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 ณ ประเทศ ปานามาในเรื่องที่เกี่ยวกับชื่อ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สำคัญ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๔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๒๕๕๙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๑๗ ส.ค ๒๕๕๙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พิจารณารายงานรายชื่อโดเมนที่มีความสำคัญต่อประเทศ ฉบับสมบูรณ์ ปี ๒๕๕๙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พิจารณารายงานกระบวนการป้องกันชื่อที่สำคัญต่อประเทศไทยฉบับสมบูรณ์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๕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๒๕๕๙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๑๔ ก.ย ๕๙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รูปแบบการเผยแพร่รายงานรายชื่อโดเมนที่มีความสำคัญต่อประเทศ ฉบับสมบูรณ์ ปี ๒๕๕๙ และ รายงานกระบวนการป้องกันชื่อที่สำคัญต่อประเทศไทยฉบับสมบูรณ์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3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684" y="234348"/>
            <a:ext cx="8910004" cy="4405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 indent="-40481"/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336" y="2623457"/>
            <a:ext cx="7886700" cy="30371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๔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เรื่องอื่นๆ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42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684" y="234348"/>
            <a:ext cx="8910004" cy="4405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 indent="-40481"/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336" y="3189514"/>
            <a:ext cx="7886700" cy="30371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๑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เรื่องที่ประธานแจ้งให้ที่ประชุม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ทราบ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37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684" y="234348"/>
            <a:ext cx="8910004" cy="4405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 indent="-40481"/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336" y="2623457"/>
            <a:ext cx="7886700" cy="303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๒ : เรื่องเพื่อทราบ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9263" indent="-401638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๒.๑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คำสั่งสำนักงานพัฒนาธุรกรรมทางอิเล็กทรอนิกส์ (องค์การมหาชน)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๓๑ /๒๕๕๘ ลงวันที่ ๑๓ ตุลาคม ๒๕๕๘ เรื่อง  แต่งตั้งคณะทำงาน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จัดทำร่างรายชื่อโดเมน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ที่มีความสำคัญต่อประเทศไทย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6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774" y="148151"/>
            <a:ext cx="8856755" cy="4300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>
              <a:spcBef>
                <a:spcPts val="450"/>
              </a:spcBef>
            </a:pPr>
            <a:r>
              <a:rPr lang="th-TH" sz="2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๒.๑ </a:t>
            </a:r>
            <a:endParaRPr lang="th-TH" sz="2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7354" y="830266"/>
            <a:ext cx="3405530" cy="563231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0650"/>
            <a:r>
              <a:rPr lang="th-TH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อำนาจหน้าที่</a:t>
            </a:r>
          </a:p>
          <a:p>
            <a:pPr marL="342900" indent="-222250">
              <a:buAutoNum type="thaiNumPeriod"/>
            </a:pPr>
            <a:r>
              <a:rPr lang="th-TH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ขอบเขตการดำเนินงาน และจัดทำร่างรายชื่อโดเมน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ที่มีความสำคัญต่อประเทศไทย รวมถึงจัดทำร่างหลักเกณฑ์หรือแนวทางเกี่ยวกับการใช้ชื่อโดเมน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ที่สำคัญดังกล่าว ตลอดจนให้ข้อคิดเห็นและข้อเสนอแนะที่</a:t>
            </a:r>
            <a:r>
              <a:rPr lang="th-TH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</a:t>
            </a:r>
          </a:p>
          <a:p>
            <a:pPr marL="342900" indent="-222250">
              <a:buAutoNum type="thaiNumPeriod"/>
            </a:pPr>
            <a:endParaRPr lang="th-TH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222250">
              <a:buAutoNum type="thaiNumPeriod"/>
            </a:pPr>
            <a:r>
              <a:rPr lang="th-TH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ให้มีการรับฟังข้อคิดเห็นและข้อเสนอแนะ โดยวิธีการที่เหมาะสมจากสาธารณะหรือ ผู้ที่เกี่ยวข้องเพื่อประโยชน์ต่อการจัดทำร่างรายชื่อโดเมน 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ที่มีความสำคัญต่อประเทศไทย และ ร่างหลักเกณฑ์เกี่ยวกับการใช้ชื่อโดเมน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Domain </a:t>
            </a:r>
            <a:r>
              <a:rPr lang="en-US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Name</a:t>
            </a:r>
            <a:r>
              <a:rPr lang="th-TH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342900" indent="-222250">
              <a:buAutoNum type="thaiNumPeriod"/>
            </a:pPr>
            <a:endParaRPr lang="th-TH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222250">
              <a:buAutoNum type="thaiNumPeriod"/>
            </a:pPr>
            <a:r>
              <a:rPr lang="th-TH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อื่นใดที่เกี่ยวข้องกับการจัดทำร่างรายชื่อโดเมน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ที่มีความสำคัญ ต่อประเทศไทย และร่างหลักเกณฑ์เกี่ยวกับการใช้ชื่อโดเมน (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รวมทั้งประสานงานกับหน่วยงานหรือองค์กรที่เกี่ยวข้อง </a:t>
            </a:r>
            <a:endParaRPr lang="th-TH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026" name="Picture 2" descr="D:\Users\pitinan\AppData\Local\LINE\Cache\tmp\1450247990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5" y="1014932"/>
            <a:ext cx="4972558" cy="36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774" y="645600"/>
            <a:ext cx="3405530" cy="3693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0650"/>
            <a:r>
              <a:rPr lang="th-TH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องค์ประกอบคณะทำงาน</a:t>
            </a:r>
            <a:endParaRPr lang="th-TH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028" name="Picture 4" descr="D:\Users\pitinan\AppData\Local\LINE\Cache\tmp\1450248063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6" y="4578906"/>
            <a:ext cx="4868503" cy="22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684" y="234348"/>
            <a:ext cx="8910004" cy="4405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969" indent="-40481"/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336" y="2623457"/>
            <a:ext cx="7886700" cy="303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๒ : เรื่องเพื่อทราบ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9263" indent="-401638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๒.๒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ที่มาและเหตุผลของการแต่งตั้งคณะทำงานจัดทำร่างรายชื่อโดเมน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ที่มีความสำคัญต่อประเทศไทย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33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409" y="278052"/>
            <a:ext cx="8172952" cy="66934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130969" indent="-40481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ข้อมูลพื้นฐานเกี่ยวกับการบริหารจัดการชื่อโดเมน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นโยบายด้านชื่อโดเมนของประเทศไทย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29987" y="1059924"/>
            <a:ext cx="7351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ชื่อโดเมน (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Domain Name) </a:t>
            </a:r>
            <a:r>
              <a:rPr lang="th-TH" sz="16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ชื่อที่ใช้เรียกเว็บไซต์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เพื่อให้จดจำได้ง่าย เช่น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www.google.com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เป็นการยืนยันตัวตนของระบบงานและถือเป็น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Critical Infrastructure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</a:t>
            </a:r>
          </a:p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หมายเลขไอพี (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Address) </a:t>
            </a:r>
            <a:r>
              <a:rPr lang="th-TH" sz="16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หมายเลขที่อยู่ของเครื่องแม่ข่ายของเว็บไซต์ เป็นเสมือนเลขที่บ้านบนเครือข่ายที่คอมพิวเตอร์จะรู้จักและวิ่งไปดึงข้อมูลมาแสดงบนเบาวเซอร์ได้ เช่น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49.231.60.153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คือหมายเลขไอพีของเว็บไซต์กูเกิล ซึ่งเบื้องหลังจะมีการจับคู่ ชื่อโดเมนและหมายเลขไอพี ด้วยเครือข่ายที่เรียกว่า 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 Servers (DNS)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3040" y="5092961"/>
            <a:ext cx="316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นอกจากชื่อของเว็บไซต์แล้ว ชื่อโดเมนยังเป็นชื่อของระบบงานซึ่งไม่ได้ใช้งานผ่านเว็บเบราเซอร์ได้อีกด้วย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68" y="2367592"/>
            <a:ext cx="3750541" cy="26452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4253090" y="2291800"/>
            <a:ext cx="3649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Internet Corporation for Assigned Names and Numbers (ICANN)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เป็นหน่วยงานไม่แสวงผลกำไรที่ตั้งขึ้นใน ปี พ.ศ. ๒๕๔๑ (ค.ศ. ๑๙๙๘) ทำหน้าที่กำหนดนโยบายเกี่ยวกับอินเทอร์เน็ต ชื่อโดเมน หมายเลขไอพี และโปรโตคอลทางเทคนิค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3090" y="3690224"/>
            <a:ext cx="3537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Internet Assigned Numbers Authority (IANA)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หน่วยงานย่อยภายใต้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ICANN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ทำหน้าที่บริหารจัดการหมายเลขไอพี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4139" y="4475290"/>
            <a:ext cx="378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National Telecommunications &amp; Information Administration (NTIA) (USA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หน่วยงานของรัฐบาลสหรัฐอเมริกา ที่ควบคุมการดำเนินการของ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IANA</a:t>
            </a:r>
            <a:endParaRPr lang="th-TH" sz="16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10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732" y="332204"/>
            <a:ext cx="8297881" cy="48719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130969" indent="-40481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ข้อมูลพื้นฐานเกี่ยวกับชื่อโดเมน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ประเภทของชื่อโดเมน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นโยบายด้านชื่อโดเมนของประเทศไทย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5477" y="939974"/>
            <a:ext cx="814987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ชื่อโดเมนระดับสูงสุดแบบรหัสประเทศ (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Country Code Top Level Domain </a:t>
            </a:r>
            <a:r>
              <a:rPr lang="th-TH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ccTLD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en-US" sz="16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ชื่อโดเมนระดับสุงสุดที่บ่งชี้ว่าเป็นชื่อโดเมนที่มีความเกี่ยวข้องกับประเทศ วิธีการบริหารจัดการจะเป็นการมอบหมายให้แต่ละประเทศดูแลโดยไม่มีสัญญาผูกมัด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cn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“.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jp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“.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uk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สำหรับประเทศไทยมีการจัดตั้ง </a:t>
            </a:r>
            <a:r>
              <a:rPr lang="th-TH" sz="16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มูลนิธิศูนย์สารสนเทศเครือข่ายไทย (</a:t>
            </a:r>
            <a:r>
              <a:rPr lang="en-US" sz="16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Thai Network Information Center Foundation: THNICF)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 หน่วยงานกำกับดูแลการดำเนินการของ “.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ขอสิทธิ์ในชื่อโดเมนประเภทนี้จะต้องมีการพิสูจน์ว่ามีความเป็นไทยจึงจะขอสิทธิ์ในชื่อโดเมนนั้นได้ ตัวอย่างเช่น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www.mict.go.th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“.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แสดงความเป็นประเทศไทย “.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go”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แสดงความเป็นรัฐบาล และ “.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mict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หมายถึงกระทรวงเทคโนโลยีสารสนเทศและการสื่อสาร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30969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ชื่อโดเมนระดับสูงสุดแบบทั่วไป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(Generic Top Level Domain </a:t>
            </a:r>
            <a:r>
              <a:rPr lang="th-TH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gTLD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ชื่อโดเมนประเภททั่วไป เช่น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.com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.net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.info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ซึ่งตั้งแต่ก่อตั้งอินเทอร์เน็ตจนถึงปี ค.ศ. ๒๐๑๒ มีชื่อโดเมนระดับสูงสุดประเภทนี้ประมาณ ๒๐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ชื่อเท่านั้นและมีแนวทางการบริหารจัดการลักษณะ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First Come - First Serve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หมายถึงผู้ใดดำเนินการซื้อชื่อโดเมนหนึ่ง ๆ ก่อน ผู้นั้นก็จะได้สิทธิ์ในการใช้ชื่อนั้นไป ตัวอย่างเช่น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www.google.com, www.webhosting.info </a:t>
            </a:r>
          </a:p>
          <a:p>
            <a:pPr marL="130969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57175" indent="-126206">
              <a:buFont typeface="Arial" panose="020B0604020202020204" pitchFamily="34" charset="0"/>
              <a:buChar char="•"/>
            </a:pPr>
            <a:r>
              <a:rPr lang="th-TH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ชื่อโดเมนระดับสูงสุดแบบทั่วไปรุ่นใหม่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(New Generic Top Level Domain </a:t>
            </a:r>
            <a:r>
              <a:rPr lang="th-TH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new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gTLD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ชื่อโดเมนประเภททั่วไปที่เปิดให้มีการจดทะเบียนเพิ่มเติมในปี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ค.ศ. ๒๐๑๒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และมีผู้ยื่นใบสมัคร ๑๙๓๐ ชื่อ แบ่งเป็น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ประเภทภูมินาม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Geographic)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tokyo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paris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okinawa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-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Community)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.music .gay 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archi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-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ประเภทภาษาท้องถิ่น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Internationalized domain Name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IDN)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ja-JP" altLang="en-US" sz="1200" dirty="0">
                <a:hlinkClick r:id="rId3"/>
              </a:rPr>
              <a:t> 欧莱雅</a:t>
            </a:r>
            <a:r>
              <a:rPr lang="ja-JP" altLang="en-US" sz="1200" dirty="0"/>
              <a:t> </a:t>
            </a:r>
            <a:r>
              <a:rPr lang="en-US" altLang="ja-JP" sz="1200" dirty="0"/>
              <a:t>(L‘Oréal), </a:t>
            </a:r>
            <a:br>
              <a:rPr lang="en-US" altLang="ja-JP" sz="1200" dirty="0"/>
            </a:br>
            <a:r>
              <a:rPr lang="en-US" altLang="ja-JP" sz="1200" dirty="0"/>
              <a:t>      </a:t>
            </a:r>
            <a:r>
              <a:rPr lang="ja-JP" altLang="en-US" sz="1200" dirty="0"/>
              <a:t>ポイント </a:t>
            </a:r>
            <a:r>
              <a:rPr lang="en-US" altLang="ja-JP" sz="1200" dirty="0"/>
              <a:t>(Point-to</a:t>
            </a:r>
            <a:r>
              <a:rPr lang="th-TH" altLang="ja-JP" sz="1200" dirty="0"/>
              <a:t> โดย </a:t>
            </a:r>
            <a:r>
              <a:rPr lang="en-US" altLang="ja-JP" sz="1200" dirty="0"/>
              <a:t>Amazon)</a:t>
            </a:r>
            <a:r>
              <a:rPr lang="ja-JP" altLang="en-US" sz="1200" dirty="0"/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-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ประเภทอื่นๆ (ไม่ระบุประเภท) เช่น ตราสินค้า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microsoft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ibm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ทั้งนี้แต่ละชื่อสามารถอยู่ในหลายประเภทได้ และมีใบสมัครจากประเทศไทยในประเภทอื่นๆ นี้สองชื่อ คือ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.thai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โดยบริษัท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Better Living Management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.scb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โดยธนาคารไทยพาณิชย์</a:t>
            </a:r>
          </a:p>
        </p:txBody>
      </p:sp>
    </p:spTree>
    <p:extLst>
      <p:ext uri="{BB962C8B-B14F-4D97-AF65-F5344CB8AC3E}">
        <p14:creationId xmlns:p14="http://schemas.microsoft.com/office/powerpoint/2010/main" val="14474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7303" y="3676591"/>
            <a:ext cx="89366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30969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ผลกระทบจากการไม่รู้เท่าทัน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gTLD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TMCH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</a:t>
            </a:r>
          </a:p>
          <a:p>
            <a:pPr marL="600075" indent="-257175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ธุรกิจที่เป็นเจ้าของตราสินค้ายังไม่ทราบและไม่ได้ใช้ประโยชน์จากโปรแกรมนี้เมื่อเทียบกับประเทศอื่นๆ ในเอเซีย</a:t>
            </a:r>
          </a:p>
          <a:p>
            <a:pPr marL="600075" indent="-257175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ธุรกิจที่เกี่ยวกับกฎหมายยังไม่ปรับตัวให้มีบริการเกี่ยวกับการป้องกันเครื่องหมายการค้าบนโลกอินเทอร์เน็ต ปัจจุบันนี้หากต้องการลงทะเบียนคำว่า “โคคาโคล่า” จะต้องไปขึ้นทะเบียนกับบริษัทกฎหมายของประเทศจีนที่รองรับการจัดทำ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TMCH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สำหรับภาษาไทย </a:t>
            </a:r>
          </a:p>
          <a:p>
            <a:pPr marL="600075" indent="-257175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ภาครัฐไม่มีแนวนโยบายในการดำเนินการพิจารณา เช่น จะป้องกันชื่อสำคัญของประเทศไทยอย่างไร เช่น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muaythai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.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padthai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.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bangkok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.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pattaya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.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chiangmai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และบางครั้งภาคเอกชนที่ต้องการเป็นเจ้าของชื่อ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gTLD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จำเป็นต้องได้รับการสนับสนุน (หรือไม่คัดค้าน) จากหน่วยงานที่เกี่ยวข้อง เช่น การจดคำว่า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songkran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สงกรานต์) อาจจะต้องการหนังสือสนับสนุนจาก กระทรวงวัฒนธรรม ซึ่งหน่วยงานอาจจะมีความเข้าใจที่จำกัดในการพิจารณาผลกระทบและตัดสินใจว่าควรสนับสนุนผู้สมัครรายนั้นๆ หรือไม่</a:t>
            </a:r>
          </a:p>
          <a:p>
            <a:pPr marL="257175" indent="-126206">
              <a:buFont typeface="Arial" panose="020B0604020202020204" pitchFamily="34" charset="0"/>
              <a:buChar char="•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7303" y="283837"/>
            <a:ext cx="8412262" cy="72459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130969" indent="-40481"/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ความเปลี่ยนแปลงของโลกอินเทอร์เน็ตที่สำคัญในปี พ.ศ. ๒๕๕๕-๒๕๕๘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en-US" sz="21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gTLD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Trademark Clearinghouse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นโยบายด้านชื่อโดเมนของประเทศไทย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D6387-295A-495A-8906-9F7F12647AC9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http://newgtlds.icann.org/sites/default/files/main-images/application-stats-region-844x546-12mar14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45" y="1423112"/>
            <a:ext cx="3657753" cy="23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050" y="3789383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Source: http://newgtlds.icann.org/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303" y="1231231"/>
            <a:ext cx="4509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126206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GTLD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ที่ได้เปิดให้มีการยื่นขอรอบแรกไปในปี พ.ศ. ๒๕๕๕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ภาคธุรกิจและภาคประชาสังคมของไทยยังไม่มีความตระหนักเกี่ยวกับโปรแกรมนี้มากนัก</a:t>
            </a:r>
          </a:p>
          <a:p>
            <a:pPr marL="257175" indent="-126206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Trademark Clearinghouse (TMCH)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เป็นกลไกที่จะช่วยให้เจ้าของตราสินค้าปกป้องชื่อของตนได้ เมื่อมีการเปิด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gTLD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ใหม่ๆ เช่น เมื่อมี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.food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ทำอย่างไรให้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cpf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สามารถป้องกันชื่อ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cpf.food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เอาไว้ได้ หรือเมื่อมี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.city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ทำอย่างไรให้ ชื่อ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bangkok.city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pattaya.city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ไม่ตกเป็นของชาวต่างชาติ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12311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2290</TotalTime>
  <Words>3039</Words>
  <Application>Microsoft Office PowerPoint</Application>
  <PresentationFormat>On-screen Show (4:3)</PresentationFormat>
  <Paragraphs>251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คณะทำงานจัดทำร่างรายชื่อโดเมน (Domain Name)  ที่มีความสำคัญต่อประเทศไทย ครั้งที่ ๑/๒๕๕๘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ข้อมูลพื้นฐานเกี่ยวกับการบริหารจัดการชื่อโดเมน</vt:lpstr>
      <vt:lpstr>๑. ข้อมูลพื้นฐานเกี่ยวกับชื่อโดเมน - ประเภทของชื่อโดเมน</vt:lpstr>
      <vt:lpstr>ความเปลี่ยนแปลงของโลกอินเทอร์เน็ตที่สำคัญในปี พ.ศ. ๒๕๕๕-๒๕๕๘ new gTLD และ Trademark Clearinghouse</vt:lpstr>
      <vt:lpstr>PowerPoint Presentation</vt:lpstr>
      <vt:lpstr> ความเปลี่ยนแปลงของโลกอินเทอร์เน็ตที่สำคัญในปี ค.ศ. ๒๐๑๒-๒๐๑๕ IANA Stewardship Transition</vt:lpstr>
      <vt:lpstr>ความเปลี่ยนแปลงของโลกอินเทอร์เน็ตที่สำคัญในปี ค.ศ. ๒๐๑๒-๒๐๑๕ Change of Whois Information</vt:lpstr>
      <vt:lpstr> ประเด็นที่เกี่ยวข้องกับการใช้ภาษาไทยในอินเทอร์เน็ต Focus on Localization</vt:lpstr>
      <vt:lpstr>PowerPoint Presentation</vt:lpstr>
      <vt:lpstr>ความเปลี่ยนแปลงของโลกอินเทอร์เน็ตที่สำคัญในปี ค.ศ. ๒๐๑๒-๒๐๑๕ การกำหนดมาตรการ “ปิด” ชื่อโดเมนที่มีปัญหา</vt:lpstr>
      <vt:lpstr>ความเปลี่ยนแปลงของโลกอินเทอร์เน็ตที่สำคัญในปี ค.ศ. ๒๐๑๒-๒๐๑๕ การกำหนดมาตรการ “ปิด” เว็บไซต์ ที่มีปัญหา (ต่อ)</vt:lpstr>
      <vt:lpstr>สรุปผลการดำเนินงานที่ผ่านมา ของ สพธอ. – ในการประชุม ICANN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นโยบายด้านชื่อโดเมนของประเทศไทย</dc:title>
  <dc:creator>สำนักงานพัฒนาธุรกรรมทางอิเล็กทรอนิกส์ (องค์การมหาชน)</dc:creator>
  <cp:lastModifiedBy>Supit Sripak</cp:lastModifiedBy>
  <cp:revision>61</cp:revision>
  <cp:lastPrinted>2015-12-16T06:51:26Z</cp:lastPrinted>
  <dcterms:created xsi:type="dcterms:W3CDTF">2015-07-20T07:25:15Z</dcterms:created>
  <dcterms:modified xsi:type="dcterms:W3CDTF">2015-12-18T09:08:36Z</dcterms:modified>
</cp:coreProperties>
</file>