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3" r:id="rId3"/>
    <p:sldId id="294" r:id="rId4"/>
    <p:sldId id="296" r:id="rId5"/>
    <p:sldId id="295" r:id="rId6"/>
    <p:sldId id="312" r:id="rId7"/>
    <p:sldId id="313" r:id="rId8"/>
    <p:sldId id="314" r:id="rId9"/>
    <p:sldId id="308" r:id="rId10"/>
    <p:sldId id="317" r:id="rId11"/>
    <p:sldId id="316" r:id="rId12"/>
    <p:sldId id="315" r:id="rId13"/>
    <p:sldId id="306" r:id="rId14"/>
    <p:sldId id="310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7BB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19" autoAdjust="0"/>
    <p:restoredTop sz="94660"/>
  </p:normalViewPr>
  <p:slideViewPr>
    <p:cSldViewPr snapToGrid="0">
      <p:cViewPr>
        <p:scale>
          <a:sx n="99" d="100"/>
          <a:sy n="99" d="100"/>
        </p:scale>
        <p:origin x="-1044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413C5-D9D5-4F18-8801-94389FA8FF7F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D5947-DF95-4472-B802-237E73DF7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48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08392-B1E9-4704-8DA4-29D6DD930DE8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25820-77EA-490C-8ADC-9844339D1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82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63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4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8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7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22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96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0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9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5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98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5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D4F20-5EF4-475E-8488-ABFE5D537B90}" type="datetimeFigureOut">
              <a:rPr lang="en-US" smtClean="0"/>
              <a:t>07-Mar-16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65A69-0124-4BE6-AB9B-353ADCB0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29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etda.or.th/content/domain-nam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390029"/>
            <a:ext cx="6858000" cy="923090"/>
          </a:xfrm>
        </p:spPr>
        <p:txBody>
          <a:bodyPr>
            <a:noAutofit/>
          </a:bodyPr>
          <a:lstStyle/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คณะทำงาน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จัดทำร่างรายชื่อ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โดเมน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Domain Name)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มีความสำคัญต่อประเทศไทย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ครั้งที่ ๒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/๒๕๕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๙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1486" y="4162203"/>
            <a:ext cx="6858000" cy="1378625"/>
          </a:xfrm>
        </p:spPr>
        <p:txBody>
          <a:bodyPr>
            <a:normAutofit fontScale="92500" lnSpcReduction="10000"/>
          </a:bodyPr>
          <a:lstStyle/>
          <a:p>
            <a:r>
              <a:rPr lang="th-TH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ณ ห้องประชุม </a:t>
            </a:r>
            <a:r>
              <a:rPr lang="en-US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Think Big </a:t>
            </a:r>
            <a:r>
              <a:rPr lang="th-TH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ชั้น</a:t>
            </a:r>
            <a:r>
              <a:rPr lang="en-US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๒๐ </a:t>
            </a:r>
            <a:br>
              <a:rPr lang="th-TH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/>
            </a:r>
            <a:br>
              <a:rPr lang="th-TH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สำนักงานพ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ั</a:t>
            </a:r>
            <a:r>
              <a:rPr lang="th-TH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ฒนาธุรกรรมทางอิเล็กทรอนิกส์</a:t>
            </a:r>
          </a:p>
          <a:p>
            <a:r>
              <a:rPr lang="th-TH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กระทรวงเทคโนโลยีสารสนเทศและการสื่อสาร</a:t>
            </a:r>
            <a:endParaRPr 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1026" name="Picture 2" descr="https://www.etda.or.th/public_downloads/logo_etda-defau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66" y="5871695"/>
            <a:ext cx="1311301" cy="648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89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39775" indent="-403225"/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๔.๑ 	กรอบการพิจารณารายชื่อ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818844"/>
              </p:ext>
            </p:extLst>
          </p:nvPr>
        </p:nvGraphicFramePr>
        <p:xfrm>
          <a:off x="586867" y="1662056"/>
          <a:ext cx="812682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541"/>
                <a:gridCol w="560628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มิติการพิจารณา</a:t>
                      </a:r>
                      <a:endParaRPr lang="en-US" sz="2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(ร่าง)</a:t>
                      </a:r>
                      <a:r>
                        <a:rPr lang="th-TH" sz="24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แนวทางการประเมิน</a:t>
                      </a:r>
                      <a:endParaRPr lang="en-US" sz="2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ระดับความเสี่ยงที่ต่างชาติจะสนใจจดทะเบียน</a:t>
                      </a: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th-TH" sz="24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จำนวนประเทศ</a:t>
                      </a: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4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เป็นชื่อที่มีความยึดโยงกับหลายประเทศ</a:t>
                      </a: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b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เช่น แม่น้ำโขง มีความเกี่ยวข้องกับประเทศ  ทิเบต  จีน</a:t>
                      </a:r>
                      <a:r>
                        <a:rPr lang="en-US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พม่า ลาว  ไทย และ กัมพูชา</a:t>
                      </a:r>
                    </a:p>
                  </a:txBody>
                  <a:tcPr/>
                </a:tc>
              </a:tr>
              <a:tr h="4240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มูลค่าทางเศรษฐกิจ</a:t>
                      </a:r>
                      <a:endParaRPr lang="en-US" sz="24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th-TH" sz="24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จำนวนนักท่องเที่ยวในเทศกาลประเพณี</a:t>
                      </a: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มูลค่าของธุรกิจที่เกี่ยวข้องกับ อาหาร หรือ กีฬา ของไทย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มูลค่าของยี่ห้อ หรือ เครื่องหมายการค้า</a:t>
                      </a:r>
                    </a:p>
                  </a:txBody>
                  <a:tcPr/>
                </a:tc>
              </a:tr>
              <a:tr h="11068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มีประวัติศาสตร์ยาวนาน</a:t>
                      </a: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มีความผูกพันกับชุมชน</a:t>
                      </a:r>
                      <a:r>
                        <a:rPr lang="th-TH" sz="24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มีคุณค่าทางจิตใจ</a:t>
                      </a: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en-US" sz="24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จำนวนประชากรที่อยู่ในขอบเขตของภูมินาม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th-TH" sz="24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ระยะเวลาของประวัติศาสตร์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9965" y="1056359"/>
            <a:ext cx="2489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มิติที่ใช้ประกอบการพิจารณา</a:t>
            </a:r>
            <a:endParaRPr lang="en-US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4963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0969" indent="-40481"/>
            <a:r>
              <a:rPr lang="th-TH" sz="3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0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ระเบียบวาระการประชุม</a:t>
            </a:r>
            <a:endParaRPr lang="en-US" sz="3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3336" y="2623457"/>
            <a:ext cx="7886700" cy="30371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ระเบียบวาระที่ ๔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เรื่องเพื่อพิจารณา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719263" indent="-401638">
              <a:buNone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๔.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แผนการดำเนินงานในเดือน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มีนาคม </a:t>
            </a:r>
            <a:r>
              <a:rPr lang="en-US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พฤษภาคม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๒๕๕๙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0657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1363" indent="-401638"/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๔.๑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แผนการดำเนินงานในเดือน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มีนาคม</a:t>
            </a:r>
            <a:r>
              <a:rPr lang="en-US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พฤษภาคม ๒๕๕๙</a:t>
            </a:r>
            <a:endParaRPr lang="en-US" sz="32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289153"/>
              </p:ext>
            </p:extLst>
          </p:nvPr>
        </p:nvGraphicFramePr>
        <p:xfrm>
          <a:off x="187206" y="1181536"/>
          <a:ext cx="8638960" cy="4430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1295"/>
                <a:gridCol w="248404"/>
                <a:gridCol w="303606"/>
                <a:gridCol w="268469"/>
                <a:gridCol w="255940"/>
                <a:gridCol w="220579"/>
                <a:gridCol w="244698"/>
                <a:gridCol w="289481"/>
                <a:gridCol w="335463"/>
                <a:gridCol w="289805"/>
                <a:gridCol w="289805"/>
                <a:gridCol w="234604"/>
                <a:gridCol w="234604"/>
                <a:gridCol w="262207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</a:t>
                      </a: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มีนาคม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เมษายน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พฤษภาคม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๒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๓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๔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๕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๒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๓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๔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๒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๓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๔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ติดตามผลแบบสอบถาม(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เพิ่มเติม)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2447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ประมวลผลเป็นสรุปรายชื่อครั้งที่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๑</a:t>
                      </a:r>
                      <a:endParaRPr lang="en-US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607863">
                <a:tc>
                  <a:txBody>
                    <a:bodyPr/>
                    <a:lstStyle/>
                    <a:p>
                      <a:pPr algn="l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จัด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Public Open Forum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ครั้งที่ ๑ เพื่อรับ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public comment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เกี่ยกับ กรอบการพิจารณารายชื่อ  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2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650894">
                <a:tc>
                  <a:txBody>
                    <a:bodyPr/>
                    <a:lstStyle/>
                    <a:p>
                      <a:pPr algn="l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ช่วงเปิดรับให้มี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public comment 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(ระยะเวลาประมาณ 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เดือน)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ประชุมคณะทำงานครั้งที่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๓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๒๕๕๙</a:t>
                      </a:r>
                      <a:endParaRPr lang="en-US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สรุปผลจาก </a:t>
                      </a: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Open Forum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ประชุมคณะทำงานครั้งที่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๓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๒๕๕๙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13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0969" indent="-40481"/>
            <a:r>
              <a:rPr lang="th-TH" sz="3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0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ระเบียบวาระการประชุม</a:t>
            </a:r>
            <a:endParaRPr lang="en-US" sz="3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3336" y="2623457"/>
            <a:ext cx="7886700" cy="30371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ระเบียบวาระที่ ๕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: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เรื่องอื่นๆ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2460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0969" indent="-40481"/>
            <a:endParaRPr lang="en-US" sz="3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3336" y="1948048"/>
            <a:ext cx="7886700" cy="34760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ขอขอบคุณ</a:t>
            </a:r>
            <a:endParaRPr lang="en-US" sz="2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ctr">
              <a:buNone/>
            </a:pPr>
            <a:r>
              <a:rPr lang="en-US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Download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เอกสารประกอบการประชุมได้ที่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  <a:hlinkClick r:id="rId2"/>
              </a:rPr>
              <a:t>https://</a:t>
            </a:r>
            <a:r>
              <a:rPr lang="en-US" sz="2400" b="1" dirty="0" smtClean="0">
                <a:latin typeface="TH SarabunPSK" panose="020B0500040200020003" pitchFamily="34" charset="-34"/>
                <a:cs typeface="TH SarabunPSK" panose="020B0500040200020003" pitchFamily="34" charset="-34"/>
                <a:hlinkClick r:id="rId2"/>
              </a:rPr>
              <a:t>www.etda.or.th/content/domain-name.html</a:t>
            </a:r>
            <a:endParaRPr lang="th-TH" sz="2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ctr">
              <a:buNone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lang="en-US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Scan QR code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ดังภาพ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ctr">
              <a:buNone/>
            </a:pPr>
            <a:endParaRPr lang="th-TH" sz="2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ctr">
              <a:buNone/>
            </a:pP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850" y="4085111"/>
            <a:ext cx="1033670" cy="1014349"/>
          </a:xfrm>
          <a:prstGeom prst="rect">
            <a:avLst/>
          </a:prstGeom>
        </p:spPr>
      </p:pic>
      <p:pic>
        <p:nvPicPr>
          <p:cNvPr id="5" name="Picture 2" descr="https://www.etda.or.th/public_downloads/logo_etda-defaul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035" y="1196697"/>
            <a:ext cx="1311301" cy="648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89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0969" indent="-40481"/>
            <a:r>
              <a:rPr lang="th-TH" sz="3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0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ระเบียบวาระการประชุม</a:t>
            </a:r>
            <a:endParaRPr lang="en-US" sz="3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2168" y="959220"/>
            <a:ext cx="8069035" cy="3654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ระเบียบวาระที่ ๑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เรื่องที่ประธานแจ้งให้ที่ประชุมทราบ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วาระที่ ๒ :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รับรองรายงานการประชุมครั้งที่ ๑/๒๕๕๙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วาระที่ ๓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เพื่อทราบ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719263" indent="-401638">
              <a:buNone/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๓.๑ 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ผลสำรวจรายชื่อที่จำเป็นต้องได้รับการปกป้อง</a:t>
            </a:r>
          </a:p>
          <a:p>
            <a:pPr marL="0" indent="0">
              <a:buNone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วาระที่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๔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เพื่อพิจารณา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719263" indent="-401638">
              <a:buNone/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๔.๑ </a:t>
            </a:r>
            <a:r>
              <a:rPr lang="en-US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กรอบการพิจารณารายชื่อ</a:t>
            </a:r>
          </a:p>
          <a:p>
            <a:pPr marL="1719263" indent="-401638">
              <a:buNone/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๔.๒ 	แผนการดำเนินงานในเดือนมีนาคม - พฤษภาคม ๒๕๕๙</a:t>
            </a:r>
          </a:p>
          <a:p>
            <a:pPr marL="0" indent="0">
              <a:buNone/>
            </a:pP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วาระที่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๕</a:t>
            </a:r>
            <a:r>
              <a:rPr lang="en-US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เรื่องอื่นๆ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9970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0969" indent="-40481"/>
            <a:r>
              <a:rPr lang="th-TH" sz="3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0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ระเบียบวาระการประชุม</a:t>
            </a:r>
            <a:endParaRPr lang="en-US" sz="3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3336" y="3189514"/>
            <a:ext cx="7886700" cy="30371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ระเบียบวาระที่ ๑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เรื่องที่ประธานแจ้งให้ที่ประชุม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ทราบ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437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0969" indent="-40481"/>
            <a:r>
              <a:rPr lang="th-TH" sz="3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0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ระเบียบวาระการประชุม</a:t>
            </a:r>
            <a:endParaRPr lang="en-US" sz="3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3336" y="2623457"/>
            <a:ext cx="7886700" cy="30371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ระเบียบวาระที่ ๒ : รับรองรายงานการประชุมครั้งที่ ๑/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๒๕๕๙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662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0969" indent="-40481"/>
            <a:r>
              <a:rPr lang="th-TH" sz="3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0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ระเบียบวาระการประชุม</a:t>
            </a:r>
            <a:endParaRPr lang="en-US" sz="3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3336" y="2623457"/>
            <a:ext cx="7886700" cy="30371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ระเบียบวาระที่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๓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เรื่อง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เพื่อพิจารณา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719263" indent="-401638"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๓.๑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ผลสำรวจรายชื่อที่จำเป็นต้องได้รับการปกป้อง</a:t>
            </a:r>
          </a:p>
        </p:txBody>
      </p:sp>
    </p:spTree>
    <p:extLst>
      <p:ext uri="{BB962C8B-B14F-4D97-AF65-F5344CB8AC3E}">
        <p14:creationId xmlns:p14="http://schemas.microsoft.com/office/powerpoint/2010/main" val="272330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90563" indent="-449263"/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๓.๑ 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สำรวจรายชื่อที่จำเป็นต้องได้รับการปกป้อง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4983" y="983412"/>
            <a:ext cx="807464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จำนวนหน่วยงานที่ส่งแบบสอบถาม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๑๖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</a:t>
            </a:r>
          </a:p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จำนวนหน่วยงานที่ตอบกลับแบบสอบถาม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๗ หน่วยงาน </a:t>
            </a:r>
          </a:p>
          <a:p>
            <a:pPr marL="465138" lvl="1" indent="-282575">
              <a:buFont typeface="Arial" panose="020B0604020202020204" pitchFamily="34" charset="0"/>
              <a:buChar char="•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กรมทรัพย์สินทางปัญญา </a:t>
            </a:r>
          </a:p>
          <a:p>
            <a:pPr marL="741363" lvl="1"/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๖๒ รายชื่อสิ่งบ่งชี้ทางภูมิศาสตร์ที่ได้รับขึ้นทะเบียน และ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๒ กลุ่มคำที่เกี่ยวข้องกับพระนามฯ</a:t>
            </a:r>
          </a:p>
          <a:p>
            <a:pPr marL="465138" lvl="1" indent="-292100">
              <a:buFont typeface="Arial" panose="020B0604020202020204" pitchFamily="34" charset="0"/>
              <a:buChar char="•"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กรมประชาสัมพันธ์ </a:t>
            </a:r>
            <a:endParaRPr lang="th-TH" sz="2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73038" lvl="1"/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๑๙ </a:t>
            </a: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รายชื่อในหมวดหมู่อัตลักษณ์ของ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ไทย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65138" lvl="1" indent="-292100">
              <a:buFont typeface="Arial" panose="020B0604020202020204" pitchFamily="34" charset="0"/>
              <a:buChar char="•"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สมาคมธนาคารไทย </a:t>
            </a:r>
          </a:p>
          <a:p>
            <a:pPr lvl="1"/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๓๘ รายชื่อภาษาอังกฤษ และ ๑๘ รายชื่อภาษาไทยสำหรับชื่อและชื่อตัวย่อของธนาคาร </a:t>
            </a:r>
            <a:b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(ปัจจุบันตอบกลับ ๔ ธนาคาร อยู่ระหว่างรวบรวมเพิ่มเติม)</a:t>
            </a:r>
          </a:p>
          <a:p>
            <a:pPr marL="396875" lvl="1" indent="-223838">
              <a:buFont typeface="Arial" panose="020B0604020202020204" pitchFamily="34" charset="0"/>
              <a:buChar char="•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สำนักงานปลัดสำนักนายกฯ  </a:t>
            </a:r>
          </a:p>
          <a:p>
            <a:pPr marL="173037" lvl="1"/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๗ รายชื่อ</a:t>
            </a: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ในหมวดหมู่อัตลักษณ์ของ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ไทย</a:t>
            </a:r>
          </a:p>
        </p:txBody>
      </p:sp>
    </p:spTree>
    <p:extLst>
      <p:ext uri="{BB962C8B-B14F-4D97-AF65-F5344CB8AC3E}">
        <p14:creationId xmlns:p14="http://schemas.microsoft.com/office/powerpoint/2010/main" val="46060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90563" indent="-449263"/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๓.๑ 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สำรวจรายชื่อที่จำเป็นต้องได้รับการ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ปกป้อง</a:t>
            </a:r>
            <a:r>
              <a:rPr lang="en-US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(ต่อ)</a:t>
            </a:r>
            <a:endParaRPr lang="th-TH" sz="32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489" y="845389"/>
            <a:ext cx="836639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65138" lvl="1" indent="-282575">
              <a:buFont typeface="Arial" panose="020B0604020202020204" pitchFamily="34" charset="0"/>
              <a:buChar char="•"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กรมส่งเสริมวัฒนธรรม </a:t>
            </a:r>
          </a:p>
          <a:p>
            <a:pPr lvl="1"/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ตอบกลับในระดับกรม ๑ ชุด และ ระดับสำนัก ๕ ชุด  ดังนี้</a:t>
            </a:r>
          </a:p>
          <a:p>
            <a:pPr lvl="1"/>
            <a:r>
              <a:rPr lang="th-TH" sz="2400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(๑) กรมส่งเสริมวัฒนธรรม </a:t>
            </a:r>
          </a:p>
          <a:p>
            <a:pPr lvl="1"/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๓๑๑ รายชื่อ เกี่ยวกับอัตลักษณ์ความเป็นไทย ในด้านวัฒนธรรมประเพณี วรรณกรรม ภาษา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r>
              <a:rPr lang="th-TH" sz="2400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(๒) สำนักการสังคีต</a:t>
            </a:r>
          </a:p>
          <a:p>
            <a:pPr lvl="1"/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๒ รายชื่อ คือ โขน และ ละคร </a:t>
            </a:r>
          </a:p>
          <a:p>
            <a:pPr lvl="1"/>
            <a:r>
              <a:rPr lang="th-TH" sz="2400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(๓) สำนักวรรณกรรม </a:t>
            </a:r>
          </a:p>
          <a:p>
            <a:pPr lvl="2"/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๓๕ รายชื่อ สำหรับชื่อตัวละครในวรรณคดี และชื่องานประเพณี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r>
              <a:rPr lang="th-TH" sz="2400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(๔) สำนัก</a:t>
            </a:r>
            <a:r>
              <a:rPr lang="th-TH" sz="24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ศิลปากร ๖ สุโขทัย</a:t>
            </a:r>
          </a:p>
          <a:p>
            <a:pPr lvl="2"/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๑๙ รายชื่อ สำหรับชื่อภูมินามในภาคเหนือ และ ชื่อที่เกี่ยวข้องกับอาณาจักรสุโขทัย</a:t>
            </a:r>
          </a:p>
          <a:p>
            <a:pPr lvl="1"/>
            <a:r>
              <a:rPr lang="th-TH" sz="24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(๕) สำนักศิลปากร ๑๑ อุบล </a:t>
            </a:r>
          </a:p>
          <a:p>
            <a:pPr lvl="2"/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๓ รายชื่อ คือ โบราณสถาน โบราณวัตถุ และ จดหมายเหตุ </a:t>
            </a:r>
          </a:p>
          <a:p>
            <a:pPr lvl="1"/>
            <a:r>
              <a:rPr lang="th-TH" sz="24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(๖) สำนักศิลปากร </a:t>
            </a:r>
          </a:p>
          <a:p>
            <a:pPr lvl="2"/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๕ รายชื่อ คือ ชื่อประวัติศาสตร์ไทยในยุคต่างๆ</a:t>
            </a:r>
          </a:p>
        </p:txBody>
      </p:sp>
    </p:spTree>
    <p:extLst>
      <p:ext uri="{BB962C8B-B14F-4D97-AF65-F5344CB8AC3E}">
        <p14:creationId xmlns:p14="http://schemas.microsoft.com/office/powerpoint/2010/main" val="7191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90563" indent="-449263"/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๓.๑ 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สำรวจรายชื่อที่จำเป็นต้องได้รับการ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ปกป้อง</a:t>
            </a:r>
            <a:r>
              <a:rPr lang="en-US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(ต่อ)</a:t>
            </a:r>
            <a:endParaRPr lang="th-TH" sz="32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4068" y="862642"/>
            <a:ext cx="60644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65138" lvl="1" indent="-282575">
              <a:buFont typeface="Arial" panose="020B0604020202020204" pitchFamily="34" charset="0"/>
              <a:buChar char="•"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กรมการปกครอง </a:t>
            </a:r>
          </a:p>
          <a:p>
            <a:pPr lvl="1"/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๑๐๐๖ รายชื่อ ภูมินามระดับจังหวัด และชื่ออำเภอ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เขต </a:t>
            </a:r>
          </a:p>
          <a:p>
            <a:pPr marL="465138" lvl="1" indent="-282575">
              <a:buFont typeface="Arial" panose="020B0604020202020204" pitchFamily="34" charset="0"/>
              <a:buChar char="•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 กสทช. </a:t>
            </a:r>
          </a:p>
          <a:p>
            <a:pPr lvl="1"/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๒๕๑ รายชื่อ จากรายชื่อภูมินาม อาหารไทย และคำว่า 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NTBC</a:t>
            </a:r>
            <a:endParaRPr lang="en-US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4146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684" y="234348"/>
            <a:ext cx="8910004" cy="44056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0969" indent="-40481"/>
            <a:r>
              <a:rPr lang="th-TH" sz="3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0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ระเบียบวาระการประชุม</a:t>
            </a:r>
            <a:endParaRPr lang="en-US" sz="3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3336" y="2623457"/>
            <a:ext cx="7886700" cy="30371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ระเบียบวาระที่ ๔ 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เรื่องเพื่อพิจารณา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719263" indent="-401638">
              <a:buNone/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๔.๑ 	กรอบการพิจารณารายชื่อ</a:t>
            </a:r>
          </a:p>
        </p:txBody>
      </p:sp>
    </p:spTree>
    <p:extLst>
      <p:ext uri="{BB962C8B-B14F-4D97-AF65-F5344CB8AC3E}">
        <p14:creationId xmlns:p14="http://schemas.microsoft.com/office/powerpoint/2010/main" val="9789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2602</TotalTime>
  <Words>396</Words>
  <Application>Microsoft Office PowerPoint</Application>
  <PresentationFormat>On-screen Show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คณะทำงานจัดทำร่างรายชื่อโดเมน (Domain Name)  ที่มีความสำคัญต่อประเทศไทย ครั้งที่ ๒/๒๕๕๙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นโยบายด้านชื่อโดเมนของประเทศไทย</dc:title>
  <dc:creator>สำนักงานพัฒนาธุรกรรมทางอิเล็กทรอนิกส์ (องค์การมหาชน)</dc:creator>
  <cp:lastModifiedBy>Khemiga Sakulphat</cp:lastModifiedBy>
  <cp:revision>84</cp:revision>
  <cp:lastPrinted>2016-02-29T02:42:40Z</cp:lastPrinted>
  <dcterms:created xsi:type="dcterms:W3CDTF">2015-07-20T07:25:15Z</dcterms:created>
  <dcterms:modified xsi:type="dcterms:W3CDTF">2016-03-07T03:33:44Z</dcterms:modified>
</cp:coreProperties>
</file>